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x="18288000" cy="10287000"/>
  <p:notesSz cx="6858000" cy="9144000"/>
  <p:embeddedFontLst>
    <p:embeddedFont>
      <p:font typeface="Open Sans 1 Bold" charset="1" panose="00000000000000000000"/>
      <p:regular r:id="rId31"/>
    </p:embeddedFont>
    <p:embeddedFont>
      <p:font typeface="Open Sans 1" charset="1" panose="00000000000000000000"/>
      <p:regular r:id="rId32"/>
    </p:embeddedFont>
    <p:embeddedFont>
      <p:font typeface="Open Sans 2 Bold" charset="1" panose="020B0806030504020204"/>
      <p:regular r:id="rId33"/>
    </p:embeddedFont>
    <p:embeddedFont>
      <p:font typeface="Open Sans 1 Italics" charset="1" panose="00000000000000000000"/>
      <p:regular r:id="rId34"/>
    </p:embeddedFont>
    <p:embeddedFont>
      <p:font typeface="Open Sans 1 Bold Italics" charset="1" panose="00000000000000000000"/>
      <p:regular r:id="rId35"/>
    </p:embeddedFont>
    <p:embeddedFont>
      <p:font typeface="Roboto Bold" charset="1" panose="0200000000000000000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https://blago-vrn.ru" TargetMode="External" Type="http://schemas.openxmlformats.org/officeDocument/2006/relationships/hyperlink"/><Relationship Id="rId6" Target="../media/image4.png" Type="http://schemas.openxmlformats.org/officeDocument/2006/relationships/image"/><Relationship Id="rId7" Target="../media/image5.png" Type="http://schemas.openxmlformats.org/officeDocument/2006/relationships/image"/><Relationship Id="rId8" Target="https://www.freepik.com" TargetMode="External" Type="http://schemas.openxmlformats.org/officeDocument/2006/relationships/hyperlink"/></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1.jpeg" Type="http://schemas.openxmlformats.org/officeDocument/2006/relationships/image"/><Relationship Id="rId11" Target="https://blago-vrn.ru/darunavik/" TargetMode="External" Type="http://schemas.openxmlformats.org/officeDocument/2006/relationships/hyperlink"/><Relationship Id="rId12" Target="https://vk.com/club158680959" TargetMode="External" Type="http://schemas.openxmlformats.org/officeDocument/2006/relationships/hyperlink"/><Relationship Id="rId13" Target="../media/image8.png" Type="http://schemas.openxmlformats.org/officeDocument/2006/relationships/image"/><Relationship Id="rId14" Target="https://blago-vrn.ru" TargetMode="External" Type="http://schemas.openxmlformats.org/officeDocument/2006/relationships/hyperlink"/><Relationship Id="rId2" Target="../media/image35.jpeg" Type="http://schemas.openxmlformats.org/officeDocument/2006/relationships/image"/><Relationship Id="rId3" Target="../media/image36.jpeg" Type="http://schemas.openxmlformats.org/officeDocument/2006/relationships/image"/><Relationship Id="rId4" Target="../media/image37.jpeg" Type="http://schemas.openxmlformats.org/officeDocument/2006/relationships/image"/><Relationship Id="rId5" Target="../media/image38.jpeg" Type="http://schemas.openxmlformats.org/officeDocument/2006/relationships/image"/><Relationship Id="rId6" Target="../media/image25.png" Type="http://schemas.openxmlformats.org/officeDocument/2006/relationships/image"/><Relationship Id="rId7" Target="../media/image26.svg" Type="http://schemas.openxmlformats.org/officeDocument/2006/relationships/image"/><Relationship Id="rId8" Target="../media/image39.jpeg" Type="http://schemas.openxmlformats.org/officeDocument/2006/relationships/image"/><Relationship Id="rId9" Target="../media/image40.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https://blago-vrn.ru" TargetMode="External" Type="http://schemas.openxmlformats.org/officeDocument/2006/relationships/hyperlink"/><Relationship Id="rId4" Target="../media/image42.jpeg" Type="http://schemas.openxmlformats.org/officeDocument/2006/relationships/image"/><Relationship Id="rId5" Target="../media/image43.jpeg" Type="http://schemas.openxmlformats.org/officeDocument/2006/relationships/image"/><Relationship Id="rId6" Target="../media/image44.jpeg" Type="http://schemas.openxmlformats.org/officeDocument/2006/relationships/image"/><Relationship Id="rId7" Target="https://vk.com/blagovrn?w=wall-9020671_5162" TargetMode="External" Type="http://schemas.openxmlformats.org/officeDocument/2006/relationships/hyperlink"/></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https://trud.blago-vrn.ru" TargetMode="External" Type="http://schemas.openxmlformats.org/officeDocument/2006/relationships/hyperlink"/><Relationship Id="rId4" Target="../media/image8.png" Type="http://schemas.openxmlformats.org/officeDocument/2006/relationships/image"/><Relationship Id="rId5" Target="https://blago-vrn.ru" TargetMode="External" Type="http://schemas.openxmlformats.org/officeDocument/2006/relationships/hyperlink"/><Relationship Id="rId6" Target="../media/image45.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https://blago-vrn.ru" TargetMode="External" Type="http://schemas.openxmlformats.org/officeDocument/2006/relationships/hyperlink"/><Relationship Id="rId2" Target="../media/image46.jpeg" Type="http://schemas.openxmlformats.org/officeDocument/2006/relationships/image"/><Relationship Id="rId3" Target="../media/image47.jpeg" Type="http://schemas.openxmlformats.org/officeDocument/2006/relationships/image"/><Relationship Id="rId4" Target="../media/image6.png" Type="http://schemas.openxmlformats.org/officeDocument/2006/relationships/image"/><Relationship Id="rId5" Target="../media/image48.png" Type="http://schemas.openxmlformats.org/officeDocument/2006/relationships/image"/><Relationship Id="rId6" Target="https://trud.blago-vrn.ru" TargetMode="External" Type="http://schemas.openxmlformats.org/officeDocument/2006/relationships/hyperlink"/><Relationship Id="rId7" Target="https://vk.com/club201152144" TargetMode="External" Type="http://schemas.openxmlformats.org/officeDocument/2006/relationships/hyperlink"/><Relationship Id="rId8" Target="https://trud.blago-vrn.ru/donate" TargetMode="External" Type="http://schemas.openxmlformats.org/officeDocument/2006/relationships/hyperlink"/><Relationship Id="rId9" Target="../media/image8.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9.jpeg" Type="http://schemas.openxmlformats.org/officeDocument/2006/relationships/image"/><Relationship Id="rId3" Target="../media/image50.jpeg" Type="http://schemas.openxmlformats.org/officeDocument/2006/relationships/image"/><Relationship Id="rId4" Target="../media/image51.png" Type="http://schemas.openxmlformats.org/officeDocument/2006/relationships/image"/><Relationship Id="rId5" Target="../media/image52.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3.png" Type="http://schemas.openxmlformats.org/officeDocument/2006/relationships/image"/><Relationship Id="rId3" Target="../media/image54.svg" Type="http://schemas.openxmlformats.org/officeDocument/2006/relationships/image"/><Relationship Id="rId4" Target="../media/image55.png" Type="http://schemas.openxmlformats.org/officeDocument/2006/relationships/image"/><Relationship Id="rId5" Target="../media/image56.svg" Type="http://schemas.openxmlformats.org/officeDocument/2006/relationships/image"/><Relationship Id="rId6" Target="../media/image8.png" Type="http://schemas.openxmlformats.org/officeDocument/2006/relationships/image"/><Relationship Id="rId7" Target="https://blago-vrn.ru" TargetMode="External" Type="http://schemas.openxmlformats.org/officeDocument/2006/relationships/hyperlink"/></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https://blago-vrn.ru" TargetMode="External" Type="http://schemas.openxmlformats.org/officeDocument/2006/relationships/hyperlink"/><Relationship Id="rId4" Target="../media/image53.png" Type="http://schemas.openxmlformats.org/officeDocument/2006/relationships/image"/><Relationship Id="rId5" Target="../media/image54.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0.png" Type="http://schemas.openxmlformats.org/officeDocument/2006/relationships/image"/><Relationship Id="rId11" Target="https://yudaevschool.ru" TargetMode="External" Type="http://schemas.openxmlformats.org/officeDocument/2006/relationships/hyperlink"/><Relationship Id="rId12" Target="../media/image61.png" Type="http://schemas.openxmlformats.org/officeDocument/2006/relationships/image"/><Relationship Id="rId13" Target="https://taptop.pro" TargetMode="External" Type="http://schemas.openxmlformats.org/officeDocument/2006/relationships/hyperlink"/><Relationship Id="rId14" Target="../media/image62.png" Type="http://schemas.openxmlformats.org/officeDocument/2006/relationships/image"/><Relationship Id="rId15" Target="https://anturage.com.ru" TargetMode="External" Type="http://schemas.openxmlformats.org/officeDocument/2006/relationships/hyperlink"/><Relationship Id="rId16" Target="../media/image63.png" Type="http://schemas.openxmlformats.org/officeDocument/2006/relationships/image"/><Relationship Id="rId17" Target="https://houseflowers36.ru" TargetMode="External" Type="http://schemas.openxmlformats.org/officeDocument/2006/relationships/hyperlink"/><Relationship Id="rId18" Target="../media/image64.png" Type="http://schemas.openxmlformats.org/officeDocument/2006/relationships/image"/><Relationship Id="rId19" Target="https://lemanapro.ru" TargetMode="External" Type="http://schemas.openxmlformats.org/officeDocument/2006/relationships/hyperlink"/><Relationship Id="rId2" Target="../media/image3.png" Type="http://schemas.openxmlformats.org/officeDocument/2006/relationships/image"/><Relationship Id="rId20" Target="../media/image65.png" Type="http://schemas.openxmlformats.org/officeDocument/2006/relationships/image"/><Relationship Id="rId21" Target="https://planeta.ru/blago-vrn" TargetMode="External" Type="http://schemas.openxmlformats.org/officeDocument/2006/relationships/hyperlink"/><Relationship Id="rId22" Target="../media/image66.png" Type="http://schemas.openxmlformats.org/officeDocument/2006/relationships/image"/><Relationship Id="rId23" Target="https://www.tbank.ru/payments/provider-bfblago/" TargetMode="External" Type="http://schemas.openxmlformats.org/officeDocument/2006/relationships/hyperlink"/><Relationship Id="rId24" Target="../media/image67.png" Type="http://schemas.openxmlformats.org/officeDocument/2006/relationships/image"/><Relationship Id="rId25" Target="https://xn--80abfedtavrkbe1aq0c.xn--p1ai" TargetMode="External" Type="http://schemas.openxmlformats.org/officeDocument/2006/relationships/hyperlink"/><Relationship Id="rId26" Target="../media/image68.png" Type="http://schemas.openxmlformats.org/officeDocument/2006/relationships/image"/><Relationship Id="rId27" Target="https://prodobro.ru/projects?organizerSlug=blago" TargetMode="External" Type="http://schemas.openxmlformats.org/officeDocument/2006/relationships/hyperlink"/><Relationship Id="rId28" Target="../media/image69.png" Type="http://schemas.openxmlformats.org/officeDocument/2006/relationships/image"/><Relationship Id="rId29" Target="https://xn--h1aeekjh.xn--p1ai" TargetMode="External" Type="http://schemas.openxmlformats.org/officeDocument/2006/relationships/hyperlink"/><Relationship Id="rId3" Target="https://blago-vrn.ru" TargetMode="External" Type="http://schemas.openxmlformats.org/officeDocument/2006/relationships/hyperlink"/><Relationship Id="rId30" Target="../media/image70.png" Type="http://schemas.openxmlformats.org/officeDocument/2006/relationships/image"/><Relationship Id="rId31" Target="https://tv-gubernia.ru" TargetMode="External" Type="http://schemas.openxmlformats.org/officeDocument/2006/relationships/hyperlink"/><Relationship Id="rId32" Target="../media/image71.png" Type="http://schemas.openxmlformats.org/officeDocument/2006/relationships/image"/><Relationship Id="rId33" Target="https://uszn-centr.e-gov36.ru" TargetMode="External" Type="http://schemas.openxmlformats.org/officeDocument/2006/relationships/hyperlink"/><Relationship Id="rId34" Target="../media/image72.png" Type="http://schemas.openxmlformats.org/officeDocument/2006/relationships/image"/><Relationship Id="rId35" Target="https://oporavoronezh.ru" TargetMode="External" Type="http://schemas.openxmlformats.org/officeDocument/2006/relationships/hyperlink"/><Relationship Id="rId36" Target="../media/image73.png" Type="http://schemas.openxmlformats.org/officeDocument/2006/relationships/image"/><Relationship Id="rId37" Target="https://moibiz36.ru" TargetMode="External" Type="http://schemas.openxmlformats.org/officeDocument/2006/relationships/hyperlink"/><Relationship Id="rId38" Target="../media/image74.jpeg" Type="http://schemas.openxmlformats.org/officeDocument/2006/relationships/image"/><Relationship Id="rId39" Target="https://merselis.ru" TargetMode="External" Type="http://schemas.openxmlformats.org/officeDocument/2006/relationships/hyperlink"/><Relationship Id="rId4" Target="../media/image57.png" Type="http://schemas.openxmlformats.org/officeDocument/2006/relationships/image"/><Relationship Id="rId40" Target="../media/image75.jpeg" Type="http://schemas.openxmlformats.org/officeDocument/2006/relationships/image"/><Relationship Id="rId41" Target="https://vk.com/krc36" TargetMode="External" Type="http://schemas.openxmlformats.org/officeDocument/2006/relationships/hyperlink"/><Relationship Id="rId42" Target="../media/image76.png" Type="http://schemas.openxmlformats.org/officeDocument/2006/relationships/image"/><Relationship Id="rId43" Target="https://vsepoluchitsya.org/technology" TargetMode="External" Type="http://schemas.openxmlformats.org/officeDocument/2006/relationships/hyperlink"/><Relationship Id="rId5" Target="https://rzv.ru" TargetMode="External" Type="http://schemas.openxmlformats.org/officeDocument/2006/relationships/hyperlink"/><Relationship Id="rId6" Target="../media/image58.png" Type="http://schemas.openxmlformats.org/officeDocument/2006/relationships/image"/><Relationship Id="rId7" Target="https://www.npkdekor.ru" TargetMode="External" Type="http://schemas.openxmlformats.org/officeDocument/2006/relationships/hyperlink"/><Relationship Id="rId8" Target="../media/image59.png" Type="http://schemas.openxmlformats.org/officeDocument/2006/relationships/image"/><Relationship Id="rId9" Target="https://vk.com/id472446911" TargetMode="External" Type="http://schemas.openxmlformats.org/officeDocument/2006/relationships/hyperlink"/></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55.png" Type="http://schemas.openxmlformats.org/officeDocument/2006/relationships/image"/><Relationship Id="rId4" Target="../media/image56.svg" Type="http://schemas.openxmlformats.org/officeDocument/2006/relationships/image"/><Relationship Id="rId5" Target="../media/image8.png" Type="http://schemas.openxmlformats.org/officeDocument/2006/relationships/image"/><Relationship Id="rId6" Target="https://blago-vrn.ru" TargetMode="External" Type="http://schemas.openxmlformats.org/officeDocument/2006/relationships/hyperlink"/><Relationship Id="rId7" Target="../media/image77.png" Type="http://schemas.openxmlformats.org/officeDocument/2006/relationships/image"/><Relationship Id="rId8" Target="https://forms.yandex.ru/u/67ed6baed04688337a31f3d5/" TargetMode="External" Type="http://schemas.openxmlformats.org/officeDocument/2006/relationships/hyperlink"/></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78.png" Type="http://schemas.openxmlformats.org/officeDocument/2006/relationships/image"/><Relationship Id="rId4" Target="../media/image79.png" Type="http://schemas.openxmlformats.org/officeDocument/2006/relationships/image"/><Relationship Id="rId5" Target="../media/image80.png" Type="http://schemas.openxmlformats.org/officeDocument/2006/relationships/image"/><Relationship Id="rId6" Target="../media/image8.png" Type="http://schemas.openxmlformats.org/officeDocument/2006/relationships/image"/><Relationship Id="rId7" Target="https://blago-vrn.ru" TargetMode="External" Type="http://schemas.openxmlformats.org/officeDocument/2006/relationships/hyperlink"/><Relationship Id="rId8" Target="https://www.freepik.com" TargetMode="External" Type="http://schemas.openxmlformats.org/officeDocument/2006/relationships/hyperlink"/></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jpeg" Type="http://schemas.openxmlformats.org/officeDocument/2006/relationships/image"/><Relationship Id="rId4" Target="https://blago-vrn.ru/pomoshh-fondu/" TargetMode="External" Type="http://schemas.openxmlformats.org/officeDocument/2006/relationships/hyperlink"/><Relationship Id="rId5" Target="../media/image8.png" Type="http://schemas.openxmlformats.org/officeDocument/2006/relationships/image"/><Relationship Id="rId6" Target="https://blago-vrn.ru" TargetMode="External" Type="http://schemas.openxmlformats.org/officeDocument/2006/relationships/hyperlink"/></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1.jpeg" Type="http://schemas.openxmlformats.org/officeDocument/2006/relationships/image"/><Relationship Id="rId3" Target="../media/image82.jpeg" Type="http://schemas.openxmlformats.org/officeDocument/2006/relationships/image"/><Relationship Id="rId4" Target="../media/image3.png" Type="http://schemas.openxmlformats.org/officeDocument/2006/relationships/image"/><Relationship Id="rId5" Target="https://blago-vrn.ru" TargetMode="External" Type="http://schemas.openxmlformats.org/officeDocument/2006/relationships/hyperlink"/><Relationship Id="rId6" Target="../media/image33.png" Type="http://schemas.openxmlformats.org/officeDocument/2006/relationships/image"/><Relationship Id="rId7" Target="../media/image34.svg" Type="http://schemas.openxmlformats.org/officeDocument/2006/relationships/image"/><Relationship Id="rId8" Target="https://blago-vrn.ru/news/otchet-po-zakupke-shlifovalnogo-stanka-i-ne-tolko/" TargetMode="External" Type="http://schemas.openxmlformats.org/officeDocument/2006/relationships/hyperlink"/><Relationship Id="rId9" Target="https://blago-vrn.ru/news/otchet-po-zakupke-shlifovalnogo-stanka-i-ne-tolko/" TargetMode="External" Type="http://schemas.openxmlformats.org/officeDocument/2006/relationships/hyperlink"/></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https://blago-vrn.ru" TargetMode="External" Type="http://schemas.openxmlformats.org/officeDocument/2006/relationships/hyperlink"/><Relationship Id="rId4" Target="../media/image83.jpeg" Type="http://schemas.openxmlformats.org/officeDocument/2006/relationships/image"/><Relationship Id="rId5" Target="../media/image84.png" Type="http://schemas.openxmlformats.org/officeDocument/2006/relationships/image"/><Relationship Id="rId6" Target="https://disk.yandex.ru/i/lE__1qGPzqG19g" TargetMode="External" Type="http://schemas.openxmlformats.org/officeDocument/2006/relationships/hyperlink"/></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5.png" Type="http://schemas.openxmlformats.org/officeDocument/2006/relationships/image"/><Relationship Id="rId11" Target="https://vk.com/blagovrn" TargetMode="External" Type="http://schemas.openxmlformats.org/officeDocument/2006/relationships/hyperlink"/><Relationship Id="rId12" Target="https://vk.com/clip-9020671_456239622?c=2" TargetMode="External" Type="http://schemas.openxmlformats.org/officeDocument/2006/relationships/hyperlink"/><Relationship Id="rId2" Target="https://forms.yandex.ru/u/67ed6baed04688337a31f3d5/" TargetMode="External" Type="http://schemas.openxmlformats.org/officeDocument/2006/relationships/hyperlink"/><Relationship Id="rId3" Target="https://forms.yandex.ru/u/680619c9d0468826b5dc1687/" TargetMode="External" Type="http://schemas.openxmlformats.org/officeDocument/2006/relationships/hyperlink"/><Relationship Id="rId4" Target="https://forms.yandex.ru/u/67ed6baed04688337a31f3d5/" TargetMode="External" Type="http://schemas.openxmlformats.org/officeDocument/2006/relationships/hyperlink"/><Relationship Id="rId5" Target="https://vk.com/clip-9020671_456239593" TargetMode="External" Type="http://schemas.openxmlformats.org/officeDocument/2006/relationships/hyperlink"/><Relationship Id="rId6" Target="../media/image3.png" Type="http://schemas.openxmlformats.org/officeDocument/2006/relationships/image"/><Relationship Id="rId7" Target="https://blago-vrn.ru" TargetMode="External" Type="http://schemas.openxmlformats.org/officeDocument/2006/relationships/hyperlink"/><Relationship Id="rId8" Target="https://forms.yandex.ru/u/6792453784227c362f3e3768/" TargetMode="External" Type="http://schemas.openxmlformats.org/officeDocument/2006/relationships/hyperlink"/><Relationship Id="rId9" Target="https://vk.com/@blagovrn-kak-podarit-navyk" TargetMode="External" Type="http://schemas.openxmlformats.org/officeDocument/2006/relationships/hyperlink"/></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https://blago-vrn.ru" TargetMode="External" Type="http://schemas.openxmlformats.org/officeDocument/2006/relationships/hyperlink"/><Relationship Id="rId4" Target="https://forms.yandex.ru/u/67ed1eae5056901747fc1da0/" TargetMode="External" Type="http://schemas.openxmlformats.org/officeDocument/2006/relationships/hyperlink"/><Relationship Id="rId5" Target="https://forms.yandex.ru/u/6806140084227c5577e68934/" TargetMode="External" Type="http://schemas.openxmlformats.org/officeDocument/2006/relationships/hyperlink"/><Relationship Id="rId6" Target="https://forms.yandex.ru/u/685532a8eb6146e78d0eb84b" TargetMode="External" Type="http://schemas.openxmlformats.org/officeDocument/2006/relationships/hyperlink"/></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png" Type="http://schemas.openxmlformats.org/officeDocument/2006/relationships/image"/><Relationship Id="rId11" Target="https://blago-vrn.ru" TargetMode="External" Type="http://schemas.openxmlformats.org/officeDocument/2006/relationships/hyperlink"/><Relationship Id="rId12" Target="../media/image92.png" Type="http://schemas.openxmlformats.org/officeDocument/2006/relationships/image"/><Relationship Id="rId13" Target="../media/image93.png" Type="http://schemas.openxmlformats.org/officeDocument/2006/relationships/image"/><Relationship Id="rId14" Target="../media/image94.png" Type="http://schemas.openxmlformats.org/officeDocument/2006/relationships/image"/><Relationship Id="rId15" Target="https://vk.com/blagovrn" TargetMode="External" Type="http://schemas.openxmlformats.org/officeDocument/2006/relationships/hyperlink"/><Relationship Id="rId16" Target="https://trud.blago-vrn.ru" TargetMode="External" Type="http://schemas.openxmlformats.org/officeDocument/2006/relationships/hyperlink"/><Relationship Id="rId17" Target="https://blago-vrn.ru/darunavik/" TargetMode="External" Type="http://schemas.openxmlformats.org/officeDocument/2006/relationships/hyperlink"/><Relationship Id="rId18" Target="https://blago-vrn.ru" TargetMode="External" Type="http://schemas.openxmlformats.org/officeDocument/2006/relationships/hyperlink"/><Relationship Id="rId19" Target="../media/image95.png" Type="http://schemas.openxmlformats.org/officeDocument/2006/relationships/image"/><Relationship Id="rId2" Target="../media/image9.png" Type="http://schemas.openxmlformats.org/officeDocument/2006/relationships/image"/><Relationship Id="rId3" Target="../media/image10.svg" Type="http://schemas.openxmlformats.org/officeDocument/2006/relationships/image"/><Relationship Id="rId4" Target="../media/image86.png" Type="http://schemas.openxmlformats.org/officeDocument/2006/relationships/image"/><Relationship Id="rId5" Target="../media/image87.svg" Type="http://schemas.openxmlformats.org/officeDocument/2006/relationships/image"/><Relationship Id="rId6" Target="../media/image88.png" Type="http://schemas.openxmlformats.org/officeDocument/2006/relationships/image"/><Relationship Id="rId7" Target="../media/image89.svg" Type="http://schemas.openxmlformats.org/officeDocument/2006/relationships/image"/><Relationship Id="rId8" Target="../media/image90.png" Type="http://schemas.openxmlformats.org/officeDocument/2006/relationships/image"/><Relationship Id="rId9" Target="../media/image91.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8.png" Type="http://schemas.openxmlformats.org/officeDocument/2006/relationships/image"/><Relationship Id="rId4" Target="https://blago-vrn.ru" TargetMode="External" Type="http://schemas.openxmlformats.org/officeDocument/2006/relationships/hyperlink"/><Relationship Id="rId5" Target="../media/image96.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https://blago-vrn.ru" TargetMode="External" Type="http://schemas.openxmlformats.org/officeDocument/2006/relationships/hyperlink"/><Relationship Id="rId4" Target="../media/image9.png" Type="http://schemas.openxmlformats.org/officeDocument/2006/relationships/image"/><Relationship Id="rId5" Target="../media/image10.svg" Type="http://schemas.openxmlformats.org/officeDocument/2006/relationships/image"/><Relationship Id="rId6" Target="../media/image11.png" Type="http://schemas.openxmlformats.org/officeDocument/2006/relationships/image"/><Relationship Id="rId7" Target="../media/image12.svg" Type="http://schemas.openxmlformats.org/officeDocument/2006/relationships/image"/><Relationship Id="rId8" Target="../media/image13.jpeg" Type="http://schemas.openxmlformats.org/officeDocument/2006/relationships/image"/><Relationship Id="rId9" Target="../media/image14.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https://blago-vrn.ru" TargetMode="External" Type="http://schemas.openxmlformats.org/officeDocument/2006/relationships/hyperlink"/><Relationship Id="rId2" Target="../media/image15.png" Type="http://schemas.openxmlformats.org/officeDocument/2006/relationships/image"/><Relationship Id="rId3" Target="../media/image16.svg" Type="http://schemas.openxmlformats.org/officeDocument/2006/relationships/image"/><Relationship Id="rId4" Target="../media/image17.png" Type="http://schemas.openxmlformats.org/officeDocument/2006/relationships/image"/><Relationship Id="rId5" Target="../media/image18.png" Type="http://schemas.openxmlformats.org/officeDocument/2006/relationships/image"/><Relationship Id="rId6" Target="../media/image19.png" Type="http://schemas.openxmlformats.org/officeDocument/2006/relationships/image"/><Relationship Id="rId7" Target="../media/image20.png" Type="http://schemas.openxmlformats.org/officeDocument/2006/relationships/image"/><Relationship Id="rId8" Target="../media/image21.png" Type="http://schemas.openxmlformats.org/officeDocument/2006/relationships/image"/><Relationship Id="rId9" Target="../media/image8.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22.png" Type="http://schemas.openxmlformats.org/officeDocument/2006/relationships/image"/><Relationship Id="rId4" Target="../media/image8.png" Type="http://schemas.openxmlformats.org/officeDocument/2006/relationships/image"/><Relationship Id="rId5" Target="https://blago-vrn.ru" TargetMode="External" Type="http://schemas.openxmlformats.org/officeDocument/2006/relationships/hyperlink"/><Relationship Id="rId6" Target="../media/image23.png" Type="http://schemas.openxmlformats.org/officeDocument/2006/relationships/image"/><Relationship Id="rId7" Target="../media/image24.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https://blago-vrn.ru" TargetMode="External" Type="http://schemas.openxmlformats.org/officeDocument/2006/relationships/hyperlink"/><Relationship Id="rId4" Target="../media/image25.png" Type="http://schemas.openxmlformats.org/officeDocument/2006/relationships/image"/><Relationship Id="rId5" Target="../media/image26.svg" Type="http://schemas.openxmlformats.org/officeDocument/2006/relationships/image"/><Relationship Id="rId6" Target="../media/image27.png" Type="http://schemas.openxmlformats.org/officeDocument/2006/relationships/image"/><Relationship Id="rId7" Target="../media/image28.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https://blago-vrn.ru" TargetMode="External" Type="http://schemas.openxmlformats.org/officeDocument/2006/relationships/hyperlink"/><Relationship Id="rId4" Target="../media/image29.png" Type="http://schemas.openxmlformats.org/officeDocument/2006/relationships/image"/><Relationship Id="rId5" Target="https://blago-vrn.ru/news/uchastie-v-festivale-dobryj-kraj-voronezhskij/" TargetMode="External" Type="http://schemas.openxmlformats.org/officeDocument/2006/relationships/hyperlink"/><Relationship Id="rId6" Target="https://blago-vrn.ru/news/podarinavyk-floristika-7/" TargetMode="External" Type="http://schemas.openxmlformats.org/officeDocument/2006/relationships/hyperlink"/><Relationship Id="rId7" Target="https://blago-vrn.ru/news/blagotvoritelnaya-eko-akcziya-na-ferme-konnyj-prival/" TargetMode="External" Type="http://schemas.openxmlformats.org/officeDocument/2006/relationships/hyperlink"/><Relationship Id="rId8" Target="https://blago-vrn.ru/news/otobrali-uchastnikov-dlya-pilotnogo-czikla-proekta-tochka-sborki/" TargetMode="External" Type="http://schemas.openxmlformats.org/officeDocument/2006/relationships/hyperlink"/></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https://tv-gubernia.ru/novosti/na-festivale-dobryj-kraj-voronezhskij-otmetili-trud-volontyorov-blagotvoritelej/" TargetMode="External" Type="http://schemas.openxmlformats.org/officeDocument/2006/relationships/hyperlink"/><Relationship Id="rId4" Target="https://moibiz36.ru/v-voronezhe-otkroetsya-centr-podgotovki-k-trudoustrojstvu-vypusknikov-internatov/" TargetMode="External" Type="http://schemas.openxmlformats.org/officeDocument/2006/relationships/hyperlink"/><Relationship Id="rId5" Target="https://tv-gubernia.ru/novosti/obwestvo/vyjti-iz-zony-serogo-dnya-kak-proekt-podari-navyk-pomogaet-vospitannikam-voronezhskih-internatov-i-detdomov/" TargetMode="External" Type="http://schemas.openxmlformats.org/officeDocument/2006/relationships/hyperlink"/><Relationship Id="rId6" Target="https://gorcom36.ru/content/kakie-proekty-stali-finalistami-ezhegodnoy-premii-dobronezhets/" TargetMode="External" Type="http://schemas.openxmlformats.org/officeDocument/2006/relationships/hyperlink"/></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https://premiavmeste.ru/2025" TargetMode="External" Type="http://schemas.openxmlformats.org/officeDocument/2006/relationships/hyperlink"/><Relationship Id="rId2" Target="../media/image3.png" Type="http://schemas.openxmlformats.org/officeDocument/2006/relationships/image"/><Relationship Id="rId3" Target="https://blago-vrn.ru" TargetMode="External" Type="http://schemas.openxmlformats.org/officeDocument/2006/relationships/hyperlink"/><Relationship Id="rId4" Target="../media/image31.jpeg" Type="http://schemas.openxmlformats.org/officeDocument/2006/relationships/image"/><Relationship Id="rId5" Target="../media/image32.jpeg" Type="http://schemas.openxmlformats.org/officeDocument/2006/relationships/image"/><Relationship Id="rId6" Target="../media/image33.png" Type="http://schemas.openxmlformats.org/officeDocument/2006/relationships/image"/><Relationship Id="rId7" Target="../media/image34.svg" Type="http://schemas.openxmlformats.org/officeDocument/2006/relationships/image"/><Relationship Id="rId8" Target="https://blago-vrn.ru/news/uchastie-v-festivale-dobryj-kraj-voronezhskij/" TargetMode="External" Type="http://schemas.openxmlformats.org/officeDocument/2006/relationships/hyperlink"/><Relationship Id="rId9" Target="https://gorcom36.ru/content/kakie-proekty-stali-finalistami-ezhegodnoy-premii-dobronezhets/" TargetMode="External" Type="http://schemas.openxmlformats.org/officeDocument/2006/relationships/hyperlink"/></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952529">
            <a:off x="12846081" y="-2612045"/>
            <a:ext cx="8204269" cy="13868460"/>
          </a:xfrm>
          <a:custGeom>
            <a:avLst/>
            <a:gdLst/>
            <a:ahLst/>
            <a:cxnLst/>
            <a:rect r="r" b="b" t="t" l="l"/>
            <a:pathLst>
              <a:path h="13868460" w="8204269">
                <a:moveTo>
                  <a:pt x="0" y="0"/>
                </a:moveTo>
                <a:lnTo>
                  <a:pt x="8204269" y="0"/>
                </a:lnTo>
                <a:lnTo>
                  <a:pt x="8204269" y="13868461"/>
                </a:lnTo>
                <a:lnTo>
                  <a:pt x="0" y="13868461"/>
                </a:lnTo>
                <a:lnTo>
                  <a:pt x="0" y="0"/>
                </a:lnTo>
                <a:close/>
              </a:path>
            </a:pathLst>
          </a:custGeom>
          <a:blipFill>
            <a:blip r:embed="rId2"/>
            <a:stretch>
              <a:fillRect l="-2096" t="-5433" r="0" b="-17420"/>
            </a:stretch>
          </a:blipFill>
        </p:spPr>
      </p:sp>
      <p:sp>
        <p:nvSpPr>
          <p:cNvPr name="Freeform 3" id="3"/>
          <p:cNvSpPr/>
          <p:nvPr/>
        </p:nvSpPr>
        <p:spPr>
          <a:xfrm flipH="true" flipV="false" rot="-9366510">
            <a:off x="-2770475" y="1968082"/>
            <a:ext cx="17393529" cy="10652977"/>
          </a:xfrm>
          <a:custGeom>
            <a:avLst/>
            <a:gdLst/>
            <a:ahLst/>
            <a:cxnLst/>
            <a:rect r="r" b="b" t="t" l="l"/>
            <a:pathLst>
              <a:path h="10652977" w="17393529">
                <a:moveTo>
                  <a:pt x="17393529" y="0"/>
                </a:moveTo>
                <a:lnTo>
                  <a:pt x="0" y="0"/>
                </a:lnTo>
                <a:lnTo>
                  <a:pt x="0" y="10652978"/>
                </a:lnTo>
                <a:lnTo>
                  <a:pt x="17393529" y="10652978"/>
                </a:lnTo>
                <a:lnTo>
                  <a:pt x="17393529" y="0"/>
                </a:lnTo>
                <a:close/>
              </a:path>
            </a:pathLst>
          </a:custGeom>
          <a:blipFill>
            <a:blip r:embed="rId3"/>
            <a:stretch>
              <a:fillRect l="0" t="0" r="0" b="0"/>
            </a:stretch>
          </a:blipFill>
        </p:spPr>
      </p:sp>
      <p:sp>
        <p:nvSpPr>
          <p:cNvPr name="Freeform 4" id="4">
            <a:hlinkClick r:id="rId5" tooltip="https://blago-vrn.ru"/>
          </p:cNvPr>
          <p:cNvSpPr/>
          <p:nvPr/>
        </p:nvSpPr>
        <p:spPr>
          <a:xfrm flipH="false" flipV="false" rot="0">
            <a:off x="5635063" y="1028700"/>
            <a:ext cx="3659180" cy="1048097"/>
          </a:xfrm>
          <a:custGeom>
            <a:avLst/>
            <a:gdLst/>
            <a:ahLst/>
            <a:cxnLst/>
            <a:rect r="r" b="b" t="t" l="l"/>
            <a:pathLst>
              <a:path h="1048097" w="3659180">
                <a:moveTo>
                  <a:pt x="0" y="0"/>
                </a:moveTo>
                <a:lnTo>
                  <a:pt x="3659180" y="0"/>
                </a:lnTo>
                <a:lnTo>
                  <a:pt x="3659180" y="1048097"/>
                </a:lnTo>
                <a:lnTo>
                  <a:pt x="0" y="1048097"/>
                </a:lnTo>
                <a:lnTo>
                  <a:pt x="0" y="0"/>
                </a:lnTo>
                <a:close/>
              </a:path>
            </a:pathLst>
          </a:custGeom>
          <a:blipFill>
            <a:blip r:embed="rId4"/>
            <a:stretch>
              <a:fillRect l="-10169" t="-20968" r="-12273" b="-20968"/>
            </a:stretch>
          </a:blipFill>
        </p:spPr>
      </p:sp>
      <p:sp>
        <p:nvSpPr>
          <p:cNvPr name="Freeform 5" id="5"/>
          <p:cNvSpPr/>
          <p:nvPr/>
        </p:nvSpPr>
        <p:spPr>
          <a:xfrm flipH="false" flipV="false" rot="0">
            <a:off x="247069" y="6123034"/>
            <a:ext cx="7683536" cy="3876885"/>
          </a:xfrm>
          <a:custGeom>
            <a:avLst/>
            <a:gdLst/>
            <a:ahLst/>
            <a:cxnLst/>
            <a:rect r="r" b="b" t="t" l="l"/>
            <a:pathLst>
              <a:path h="3876885" w="7683536">
                <a:moveTo>
                  <a:pt x="0" y="0"/>
                </a:moveTo>
                <a:lnTo>
                  <a:pt x="7683536" y="0"/>
                </a:lnTo>
                <a:lnTo>
                  <a:pt x="7683536" y="3876884"/>
                </a:lnTo>
                <a:lnTo>
                  <a:pt x="0" y="3876884"/>
                </a:lnTo>
                <a:lnTo>
                  <a:pt x="0" y="0"/>
                </a:lnTo>
                <a:close/>
              </a:path>
            </a:pathLst>
          </a:custGeom>
          <a:blipFill>
            <a:blip r:embed="rId6"/>
            <a:stretch>
              <a:fillRect l="0" t="0" r="0" b="0"/>
            </a:stretch>
          </a:blipFill>
        </p:spPr>
      </p:sp>
      <p:sp>
        <p:nvSpPr>
          <p:cNvPr name="Freeform 6" id="6"/>
          <p:cNvSpPr/>
          <p:nvPr/>
        </p:nvSpPr>
        <p:spPr>
          <a:xfrm flipH="false" flipV="false" rot="382753">
            <a:off x="13013046" y="973300"/>
            <a:ext cx="4712442" cy="2206994"/>
          </a:xfrm>
          <a:custGeom>
            <a:avLst/>
            <a:gdLst/>
            <a:ahLst/>
            <a:cxnLst/>
            <a:rect r="r" b="b" t="t" l="l"/>
            <a:pathLst>
              <a:path h="2206994" w="4712442">
                <a:moveTo>
                  <a:pt x="0" y="0"/>
                </a:moveTo>
                <a:lnTo>
                  <a:pt x="4712442" y="0"/>
                </a:lnTo>
                <a:lnTo>
                  <a:pt x="4712442" y="2206993"/>
                </a:lnTo>
                <a:lnTo>
                  <a:pt x="0" y="2206993"/>
                </a:lnTo>
                <a:lnTo>
                  <a:pt x="0" y="0"/>
                </a:lnTo>
                <a:close/>
              </a:path>
            </a:pathLst>
          </a:custGeom>
          <a:blipFill>
            <a:blip r:embed="rId7"/>
            <a:stretch>
              <a:fillRect l="0" t="0" r="0" b="0"/>
            </a:stretch>
          </a:blipFill>
        </p:spPr>
      </p:sp>
      <p:sp>
        <p:nvSpPr>
          <p:cNvPr name="TextBox 7" id="7"/>
          <p:cNvSpPr txBox="true"/>
          <p:nvPr/>
        </p:nvSpPr>
        <p:spPr>
          <a:xfrm rot="0">
            <a:off x="5854318" y="3510021"/>
            <a:ext cx="10940339" cy="1519555"/>
          </a:xfrm>
          <a:prstGeom prst="rect">
            <a:avLst/>
          </a:prstGeom>
        </p:spPr>
        <p:txBody>
          <a:bodyPr anchor="t" rtlCol="false" tIns="0" lIns="0" bIns="0" rIns="0">
            <a:spAutoFit/>
          </a:bodyPr>
          <a:lstStyle/>
          <a:p>
            <a:pPr algn="ctr">
              <a:lnSpc>
                <a:spcPts val="7000"/>
              </a:lnSpc>
            </a:pPr>
            <a:r>
              <a:rPr lang="en-US" b="true" sz="5000">
                <a:solidFill>
                  <a:srgbClr val="75B776"/>
                </a:solidFill>
                <a:latin typeface="Open Sans 1 Bold"/>
                <a:ea typeface="Open Sans 1 Bold"/>
                <a:cs typeface="Open Sans 1 Bold"/>
                <a:sym typeface="Open Sans 1 Bold"/>
              </a:rPr>
              <a:t>КВАРТАЛЬНЫЙ ОТЧЕТ</a:t>
            </a:r>
          </a:p>
          <a:p>
            <a:pPr algn="ctr">
              <a:lnSpc>
                <a:spcPts val="5040"/>
              </a:lnSpc>
            </a:pPr>
            <a:r>
              <a:rPr lang="en-US" b="true" sz="3600">
                <a:solidFill>
                  <a:srgbClr val="75B776"/>
                </a:solidFill>
                <a:latin typeface="Open Sans 1 Bold"/>
                <a:ea typeface="Open Sans 1 Bold"/>
                <a:cs typeface="Open Sans 1 Bold"/>
                <a:sym typeface="Open Sans 1 Bold"/>
              </a:rPr>
              <a:t>АПРЕЛЬ - ИЮНЬ </a:t>
            </a:r>
            <a:r>
              <a:rPr lang="en-US" sz="3600" b="true">
                <a:solidFill>
                  <a:srgbClr val="75B776"/>
                </a:solidFill>
                <a:latin typeface="Open Sans 1 Bold"/>
                <a:ea typeface="Open Sans 1 Bold"/>
                <a:cs typeface="Open Sans 1 Bold"/>
                <a:sym typeface="Open Sans 1 Bold"/>
              </a:rPr>
              <a:t>2025</a:t>
            </a:r>
          </a:p>
        </p:txBody>
      </p:sp>
      <p:sp>
        <p:nvSpPr>
          <p:cNvPr name="TextBox 8" id="8"/>
          <p:cNvSpPr txBox="true"/>
          <p:nvPr/>
        </p:nvSpPr>
        <p:spPr>
          <a:xfrm rot="0">
            <a:off x="8021032" y="5395324"/>
            <a:ext cx="6606911" cy="1493520"/>
          </a:xfrm>
          <a:prstGeom prst="rect">
            <a:avLst/>
          </a:prstGeom>
        </p:spPr>
        <p:txBody>
          <a:bodyPr anchor="t" rtlCol="false" tIns="0" lIns="0" bIns="0" rIns="0">
            <a:spAutoFit/>
          </a:bodyPr>
          <a:lstStyle/>
          <a:p>
            <a:pPr algn="ctr">
              <a:lnSpc>
                <a:spcPts val="3960"/>
              </a:lnSpc>
            </a:pPr>
            <a:r>
              <a:rPr lang="en-US" b="true" sz="3600" spc="-36">
                <a:solidFill>
                  <a:srgbClr val="BF2086"/>
                </a:solidFill>
                <a:latin typeface="Open Sans 1 Bold"/>
                <a:ea typeface="Open Sans 1 Bold"/>
                <a:cs typeface="Open Sans 1 Bold"/>
                <a:sym typeface="Open Sans 1 Bold"/>
              </a:rPr>
              <a:t>БЛАГОТВОРИТЕЛЬНОГО</a:t>
            </a:r>
          </a:p>
          <a:p>
            <a:pPr algn="ctr">
              <a:lnSpc>
                <a:spcPts val="3960"/>
              </a:lnSpc>
            </a:pPr>
            <a:r>
              <a:rPr lang="en-US" b="true" sz="3600" spc="-36">
                <a:solidFill>
                  <a:srgbClr val="BF2086"/>
                </a:solidFill>
                <a:latin typeface="Open Sans 1 Bold"/>
                <a:ea typeface="Open Sans 1 Bold"/>
                <a:cs typeface="Open Sans 1 Bold"/>
                <a:sym typeface="Open Sans 1 Bold"/>
              </a:rPr>
              <a:t>ФОНДА ПОМОЩИ ДЕТЯМ</a:t>
            </a:r>
          </a:p>
          <a:p>
            <a:pPr algn="ctr">
              <a:lnSpc>
                <a:spcPts val="3960"/>
              </a:lnSpc>
            </a:pPr>
            <a:r>
              <a:rPr lang="en-US" b="true" sz="3600" spc="-36">
                <a:solidFill>
                  <a:srgbClr val="BF2086"/>
                </a:solidFill>
                <a:latin typeface="Open Sans 1 Bold"/>
                <a:ea typeface="Open Sans 1 Bold"/>
                <a:cs typeface="Open Sans 1 Bold"/>
                <a:sym typeface="Open Sans 1 Bold"/>
              </a:rPr>
              <a:t>И МОЛОДЕЖИ “БЛАГО”</a:t>
            </a:r>
          </a:p>
        </p:txBody>
      </p:sp>
      <p:sp>
        <p:nvSpPr>
          <p:cNvPr name="TextBox 9" id="9"/>
          <p:cNvSpPr txBox="true"/>
          <p:nvPr/>
        </p:nvSpPr>
        <p:spPr>
          <a:xfrm rot="0">
            <a:off x="454546" y="9961818"/>
            <a:ext cx="7890598" cy="323215"/>
          </a:xfrm>
          <a:prstGeom prst="rect">
            <a:avLst/>
          </a:prstGeom>
        </p:spPr>
        <p:txBody>
          <a:bodyPr anchor="t" rtlCol="false" tIns="0" lIns="0" bIns="0" rIns="0">
            <a:spAutoFit/>
          </a:bodyPr>
          <a:lstStyle/>
          <a:p>
            <a:pPr algn="l">
              <a:lnSpc>
                <a:spcPts val="2660"/>
              </a:lnSpc>
            </a:pPr>
            <a:r>
              <a:rPr lang="en-US" sz="1900">
                <a:solidFill>
                  <a:srgbClr val="EFEEE7"/>
                </a:solidFill>
                <a:latin typeface="Open Sans 1"/>
                <a:ea typeface="Open Sans 1"/>
                <a:cs typeface="Open Sans 1"/>
                <a:sym typeface="Open Sans 1"/>
              </a:rPr>
              <a:t>Графика</a:t>
            </a:r>
            <a:r>
              <a:rPr lang="en-US" sz="1900">
                <a:solidFill>
                  <a:srgbClr val="EFEEE7"/>
                </a:solidFill>
                <a:latin typeface="Open Sans 1"/>
                <a:ea typeface="Open Sans 1"/>
                <a:cs typeface="Open Sans 1"/>
                <a:sym typeface="Open Sans 1"/>
                <a:hlinkClick r:id="rId8" tooltip="https://www.freepik.com"/>
              </a:rPr>
              <a:t> от Freepik</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75B776"/>
        </a:solidFill>
      </p:bgPr>
    </p:bg>
    <p:spTree>
      <p:nvGrpSpPr>
        <p:cNvPr id="1" name=""/>
        <p:cNvGrpSpPr/>
        <p:nvPr/>
      </p:nvGrpSpPr>
      <p:grpSpPr>
        <a:xfrm>
          <a:off x="0" y="0"/>
          <a:ext cx="0" cy="0"/>
          <a:chOff x="0" y="0"/>
          <a:chExt cx="0" cy="0"/>
        </a:xfrm>
      </p:grpSpPr>
      <p:sp>
        <p:nvSpPr>
          <p:cNvPr name="TextBox 2" id="2"/>
          <p:cNvSpPr txBox="true"/>
          <p:nvPr/>
        </p:nvSpPr>
        <p:spPr>
          <a:xfrm rot="0">
            <a:off x="14546292" y="933450"/>
            <a:ext cx="3375117" cy="854075"/>
          </a:xfrm>
          <a:prstGeom prst="rect">
            <a:avLst/>
          </a:prstGeom>
        </p:spPr>
        <p:txBody>
          <a:bodyPr anchor="t" rtlCol="false" tIns="0" lIns="0" bIns="0" rIns="0">
            <a:spAutoFit/>
          </a:bodyPr>
          <a:lstStyle/>
          <a:p>
            <a:pPr algn="just">
              <a:lnSpc>
                <a:spcPts val="6999"/>
              </a:lnSpc>
            </a:pPr>
            <a:r>
              <a:rPr lang="en-US" b="true" sz="4999">
                <a:solidFill>
                  <a:srgbClr val="FFFFFF"/>
                </a:solidFill>
                <a:latin typeface="Open Sans 1 Bold"/>
                <a:ea typeface="Open Sans 1 Bold"/>
                <a:cs typeface="Open Sans 1 Bold"/>
                <a:sym typeface="Open Sans 1 Bold"/>
              </a:rPr>
              <a:t>О ФОНДЕ</a:t>
            </a:r>
          </a:p>
        </p:txBody>
      </p:sp>
      <p:grpSp>
        <p:nvGrpSpPr>
          <p:cNvPr name="Group 3" id="3"/>
          <p:cNvGrpSpPr/>
          <p:nvPr/>
        </p:nvGrpSpPr>
        <p:grpSpPr>
          <a:xfrm rot="0">
            <a:off x="10620099" y="503553"/>
            <a:ext cx="9090400" cy="1775809"/>
            <a:chOff x="0" y="0"/>
            <a:chExt cx="2394179" cy="467703"/>
          </a:xfrm>
        </p:grpSpPr>
        <p:sp>
          <p:nvSpPr>
            <p:cNvPr name="Freeform 4" id="4"/>
            <p:cNvSpPr/>
            <p:nvPr/>
          </p:nvSpPr>
          <p:spPr>
            <a:xfrm flipH="false" flipV="false" rot="0">
              <a:off x="0" y="0"/>
              <a:ext cx="2394179" cy="467703"/>
            </a:xfrm>
            <a:custGeom>
              <a:avLst/>
              <a:gdLst/>
              <a:ahLst/>
              <a:cxnLst/>
              <a:rect r="r" b="b" t="t" l="l"/>
              <a:pathLst>
                <a:path h="467703" w="2394179">
                  <a:moveTo>
                    <a:pt x="84314" y="0"/>
                  </a:moveTo>
                  <a:lnTo>
                    <a:pt x="2309865" y="0"/>
                  </a:lnTo>
                  <a:cubicBezTo>
                    <a:pt x="2332227" y="0"/>
                    <a:pt x="2353672" y="8883"/>
                    <a:pt x="2369484" y="24695"/>
                  </a:cubicBezTo>
                  <a:cubicBezTo>
                    <a:pt x="2385296" y="40507"/>
                    <a:pt x="2394179" y="61953"/>
                    <a:pt x="2394179" y="84314"/>
                  </a:cubicBezTo>
                  <a:lnTo>
                    <a:pt x="2394179" y="383388"/>
                  </a:lnTo>
                  <a:cubicBezTo>
                    <a:pt x="2394179" y="405750"/>
                    <a:pt x="2385296" y="427196"/>
                    <a:pt x="2369484" y="443008"/>
                  </a:cubicBezTo>
                  <a:cubicBezTo>
                    <a:pt x="2353672" y="458820"/>
                    <a:pt x="2332227" y="467703"/>
                    <a:pt x="2309865" y="467703"/>
                  </a:cubicBezTo>
                  <a:lnTo>
                    <a:pt x="84314" y="467703"/>
                  </a:lnTo>
                  <a:cubicBezTo>
                    <a:pt x="61953" y="467703"/>
                    <a:pt x="40507" y="458820"/>
                    <a:pt x="24695" y="443008"/>
                  </a:cubicBezTo>
                  <a:cubicBezTo>
                    <a:pt x="8883" y="427196"/>
                    <a:pt x="0" y="405750"/>
                    <a:pt x="0" y="383388"/>
                  </a:cubicBezTo>
                  <a:lnTo>
                    <a:pt x="0" y="84314"/>
                  </a:lnTo>
                  <a:cubicBezTo>
                    <a:pt x="0" y="61953"/>
                    <a:pt x="8883" y="40507"/>
                    <a:pt x="24695" y="24695"/>
                  </a:cubicBezTo>
                  <a:cubicBezTo>
                    <a:pt x="40507" y="8883"/>
                    <a:pt x="61953" y="0"/>
                    <a:pt x="84314" y="0"/>
                  </a:cubicBezTo>
                  <a:close/>
                </a:path>
              </a:pathLst>
            </a:custGeom>
            <a:solidFill>
              <a:srgbClr val="BF2086"/>
            </a:solidFill>
          </p:spPr>
        </p:sp>
        <p:sp>
          <p:nvSpPr>
            <p:cNvPr name="TextBox 5" id="5"/>
            <p:cNvSpPr txBox="true"/>
            <p:nvPr/>
          </p:nvSpPr>
          <p:spPr>
            <a:xfrm>
              <a:off x="0" y="-38100"/>
              <a:ext cx="2394179" cy="505803"/>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0">
            <a:off x="1703734" y="2424683"/>
            <a:ext cx="2010780" cy="809471"/>
            <a:chOff x="0" y="0"/>
            <a:chExt cx="1287144" cy="518160"/>
          </a:xfrm>
        </p:grpSpPr>
        <p:sp>
          <p:nvSpPr>
            <p:cNvPr name="Freeform 7" id="7"/>
            <p:cNvSpPr/>
            <p:nvPr/>
          </p:nvSpPr>
          <p:spPr>
            <a:xfrm flipH="false" flipV="false" rot="0">
              <a:off x="6350" y="6350"/>
              <a:ext cx="1274444" cy="505460"/>
            </a:xfrm>
            <a:custGeom>
              <a:avLst/>
              <a:gdLst/>
              <a:ahLst/>
              <a:cxnLst/>
              <a:rect r="r" b="b" t="t" l="l"/>
              <a:pathLst>
                <a:path h="505460" w="1274444">
                  <a:moveTo>
                    <a:pt x="252730" y="0"/>
                  </a:moveTo>
                  <a:lnTo>
                    <a:pt x="1021714" y="0"/>
                  </a:lnTo>
                  <a:cubicBezTo>
                    <a:pt x="1161414" y="0"/>
                    <a:pt x="1274444" y="113030"/>
                    <a:pt x="1274444" y="252730"/>
                  </a:cubicBezTo>
                  <a:cubicBezTo>
                    <a:pt x="1274444" y="392430"/>
                    <a:pt x="1161414" y="505460"/>
                    <a:pt x="1021714" y="505460"/>
                  </a:cubicBezTo>
                  <a:lnTo>
                    <a:pt x="252730" y="505460"/>
                  </a:lnTo>
                  <a:cubicBezTo>
                    <a:pt x="113030" y="505460"/>
                    <a:pt x="0" y="392430"/>
                    <a:pt x="0" y="252730"/>
                  </a:cubicBezTo>
                  <a:cubicBezTo>
                    <a:pt x="0" y="113030"/>
                    <a:pt x="113030" y="0"/>
                    <a:pt x="252730" y="0"/>
                  </a:cubicBezTo>
                  <a:close/>
                </a:path>
              </a:pathLst>
            </a:custGeom>
            <a:solidFill>
              <a:srgbClr val="FFFFFF"/>
            </a:solidFill>
          </p:spPr>
        </p:sp>
      </p:grpSp>
      <p:grpSp>
        <p:nvGrpSpPr>
          <p:cNvPr name="Group 8" id="8"/>
          <p:cNvGrpSpPr/>
          <p:nvPr/>
        </p:nvGrpSpPr>
        <p:grpSpPr>
          <a:xfrm rot="0">
            <a:off x="5848295" y="2479496"/>
            <a:ext cx="2010780" cy="809471"/>
            <a:chOff x="0" y="0"/>
            <a:chExt cx="1287144" cy="518160"/>
          </a:xfrm>
        </p:grpSpPr>
        <p:sp>
          <p:nvSpPr>
            <p:cNvPr name="Freeform 9" id="9"/>
            <p:cNvSpPr/>
            <p:nvPr/>
          </p:nvSpPr>
          <p:spPr>
            <a:xfrm flipH="false" flipV="false" rot="0">
              <a:off x="6350" y="6350"/>
              <a:ext cx="1274444" cy="505460"/>
            </a:xfrm>
            <a:custGeom>
              <a:avLst/>
              <a:gdLst/>
              <a:ahLst/>
              <a:cxnLst/>
              <a:rect r="r" b="b" t="t" l="l"/>
              <a:pathLst>
                <a:path h="505460" w="1274444">
                  <a:moveTo>
                    <a:pt x="252730" y="0"/>
                  </a:moveTo>
                  <a:lnTo>
                    <a:pt x="1021714" y="0"/>
                  </a:lnTo>
                  <a:cubicBezTo>
                    <a:pt x="1161414" y="0"/>
                    <a:pt x="1274444" y="113030"/>
                    <a:pt x="1274444" y="252730"/>
                  </a:cubicBezTo>
                  <a:cubicBezTo>
                    <a:pt x="1274444" y="392430"/>
                    <a:pt x="1161414" y="505460"/>
                    <a:pt x="1021714" y="505460"/>
                  </a:cubicBezTo>
                  <a:lnTo>
                    <a:pt x="252730" y="505460"/>
                  </a:lnTo>
                  <a:cubicBezTo>
                    <a:pt x="113030" y="505460"/>
                    <a:pt x="0" y="392430"/>
                    <a:pt x="0" y="252730"/>
                  </a:cubicBezTo>
                  <a:cubicBezTo>
                    <a:pt x="0" y="113030"/>
                    <a:pt x="113030" y="0"/>
                    <a:pt x="252730" y="0"/>
                  </a:cubicBezTo>
                  <a:close/>
                </a:path>
              </a:pathLst>
            </a:custGeom>
            <a:solidFill>
              <a:srgbClr val="FFFFFF"/>
            </a:solidFill>
          </p:spPr>
        </p:sp>
      </p:grpSp>
      <p:sp>
        <p:nvSpPr>
          <p:cNvPr name="Freeform 10" id="10"/>
          <p:cNvSpPr/>
          <p:nvPr/>
        </p:nvSpPr>
        <p:spPr>
          <a:xfrm flipH="false" flipV="false" rot="0">
            <a:off x="1848996" y="7729066"/>
            <a:ext cx="5232529" cy="2545320"/>
          </a:xfrm>
          <a:custGeom>
            <a:avLst/>
            <a:gdLst/>
            <a:ahLst/>
            <a:cxnLst/>
            <a:rect r="r" b="b" t="t" l="l"/>
            <a:pathLst>
              <a:path h="2545320" w="5232529">
                <a:moveTo>
                  <a:pt x="0" y="0"/>
                </a:moveTo>
                <a:lnTo>
                  <a:pt x="5232529" y="0"/>
                </a:lnTo>
                <a:lnTo>
                  <a:pt x="5232529" y="2545320"/>
                </a:lnTo>
                <a:lnTo>
                  <a:pt x="0" y="2545320"/>
                </a:lnTo>
                <a:lnTo>
                  <a:pt x="0" y="0"/>
                </a:lnTo>
                <a:close/>
              </a:path>
            </a:pathLst>
          </a:custGeom>
          <a:blipFill>
            <a:blip r:embed="rId2"/>
            <a:stretch>
              <a:fillRect l="0" t="-14892" r="0" b="-56248"/>
            </a:stretch>
          </a:blipFill>
        </p:spPr>
      </p:sp>
      <p:sp>
        <p:nvSpPr>
          <p:cNvPr name="Freeform 11" id="11"/>
          <p:cNvSpPr/>
          <p:nvPr/>
        </p:nvSpPr>
        <p:spPr>
          <a:xfrm flipH="false" flipV="false" rot="0">
            <a:off x="2302659" y="4671594"/>
            <a:ext cx="2592431" cy="3070086"/>
          </a:xfrm>
          <a:custGeom>
            <a:avLst/>
            <a:gdLst/>
            <a:ahLst/>
            <a:cxnLst/>
            <a:rect r="r" b="b" t="t" l="l"/>
            <a:pathLst>
              <a:path h="3070086" w="2592431">
                <a:moveTo>
                  <a:pt x="0" y="0"/>
                </a:moveTo>
                <a:lnTo>
                  <a:pt x="2592431" y="0"/>
                </a:lnTo>
                <a:lnTo>
                  <a:pt x="2592431" y="3070086"/>
                </a:lnTo>
                <a:lnTo>
                  <a:pt x="0" y="3070086"/>
                </a:lnTo>
                <a:lnTo>
                  <a:pt x="0" y="0"/>
                </a:lnTo>
                <a:close/>
              </a:path>
            </a:pathLst>
          </a:custGeom>
          <a:blipFill>
            <a:blip r:embed="rId3"/>
            <a:stretch>
              <a:fillRect l="0" t="-6090" r="0" b="-6090"/>
            </a:stretch>
          </a:blipFill>
        </p:spPr>
      </p:sp>
      <p:sp>
        <p:nvSpPr>
          <p:cNvPr name="Freeform 12" id="12"/>
          <p:cNvSpPr/>
          <p:nvPr/>
        </p:nvSpPr>
        <p:spPr>
          <a:xfrm flipH="false" flipV="false" rot="0">
            <a:off x="6876514" y="4671594"/>
            <a:ext cx="2592431" cy="3070086"/>
          </a:xfrm>
          <a:custGeom>
            <a:avLst/>
            <a:gdLst/>
            <a:ahLst/>
            <a:cxnLst/>
            <a:rect r="r" b="b" t="t" l="l"/>
            <a:pathLst>
              <a:path h="3070086" w="2592431">
                <a:moveTo>
                  <a:pt x="0" y="0"/>
                </a:moveTo>
                <a:lnTo>
                  <a:pt x="2592432" y="0"/>
                </a:lnTo>
                <a:lnTo>
                  <a:pt x="2592432" y="3070086"/>
                </a:lnTo>
                <a:lnTo>
                  <a:pt x="0" y="3070086"/>
                </a:lnTo>
                <a:lnTo>
                  <a:pt x="0" y="0"/>
                </a:lnTo>
                <a:close/>
              </a:path>
            </a:pathLst>
          </a:custGeom>
          <a:blipFill>
            <a:blip r:embed="rId4"/>
            <a:stretch>
              <a:fillRect l="0" t="-6014" r="0" b="-6014"/>
            </a:stretch>
          </a:blipFill>
        </p:spPr>
      </p:sp>
      <p:sp>
        <p:nvSpPr>
          <p:cNvPr name="Freeform 13" id="13"/>
          <p:cNvSpPr/>
          <p:nvPr/>
        </p:nvSpPr>
        <p:spPr>
          <a:xfrm flipH="false" flipV="false" rot="0">
            <a:off x="4844341" y="4671594"/>
            <a:ext cx="2237184" cy="3057472"/>
          </a:xfrm>
          <a:custGeom>
            <a:avLst/>
            <a:gdLst/>
            <a:ahLst/>
            <a:cxnLst/>
            <a:rect r="r" b="b" t="t" l="l"/>
            <a:pathLst>
              <a:path h="3057472" w="2237184">
                <a:moveTo>
                  <a:pt x="0" y="0"/>
                </a:moveTo>
                <a:lnTo>
                  <a:pt x="2237184" y="0"/>
                </a:lnTo>
                <a:lnTo>
                  <a:pt x="2237184" y="3057472"/>
                </a:lnTo>
                <a:lnTo>
                  <a:pt x="0" y="3057472"/>
                </a:lnTo>
                <a:lnTo>
                  <a:pt x="0" y="0"/>
                </a:lnTo>
                <a:close/>
              </a:path>
            </a:pathLst>
          </a:custGeom>
          <a:blipFill>
            <a:blip r:embed="rId5"/>
            <a:stretch>
              <a:fillRect l="-1436" t="0" r="-1436" b="0"/>
            </a:stretch>
          </a:blipFill>
        </p:spPr>
      </p:sp>
      <p:grpSp>
        <p:nvGrpSpPr>
          <p:cNvPr name="Group 14" id="14"/>
          <p:cNvGrpSpPr/>
          <p:nvPr/>
        </p:nvGrpSpPr>
        <p:grpSpPr>
          <a:xfrm rot="0">
            <a:off x="10866237" y="8405466"/>
            <a:ext cx="6494809" cy="809471"/>
            <a:chOff x="0" y="0"/>
            <a:chExt cx="4157469" cy="518160"/>
          </a:xfrm>
        </p:grpSpPr>
        <p:sp>
          <p:nvSpPr>
            <p:cNvPr name="Freeform 15" id="15"/>
            <p:cNvSpPr/>
            <p:nvPr/>
          </p:nvSpPr>
          <p:spPr>
            <a:xfrm flipH="false" flipV="false" rot="0">
              <a:off x="6350" y="6350"/>
              <a:ext cx="4144769" cy="505460"/>
            </a:xfrm>
            <a:custGeom>
              <a:avLst/>
              <a:gdLst/>
              <a:ahLst/>
              <a:cxnLst/>
              <a:rect r="r" b="b" t="t" l="l"/>
              <a:pathLst>
                <a:path h="505460" w="4144769">
                  <a:moveTo>
                    <a:pt x="252730" y="0"/>
                  </a:moveTo>
                  <a:lnTo>
                    <a:pt x="3892040" y="0"/>
                  </a:lnTo>
                  <a:cubicBezTo>
                    <a:pt x="4031740" y="0"/>
                    <a:pt x="4144769" y="113030"/>
                    <a:pt x="4144769" y="252730"/>
                  </a:cubicBezTo>
                  <a:cubicBezTo>
                    <a:pt x="4144769" y="392430"/>
                    <a:pt x="4031740" y="505460"/>
                    <a:pt x="3892040" y="505460"/>
                  </a:cubicBezTo>
                  <a:lnTo>
                    <a:pt x="252730" y="505460"/>
                  </a:lnTo>
                  <a:cubicBezTo>
                    <a:pt x="113030" y="505460"/>
                    <a:pt x="0" y="392430"/>
                    <a:pt x="0" y="252730"/>
                  </a:cubicBezTo>
                  <a:cubicBezTo>
                    <a:pt x="0" y="113030"/>
                    <a:pt x="113030" y="0"/>
                    <a:pt x="252730" y="0"/>
                  </a:cubicBezTo>
                  <a:close/>
                </a:path>
              </a:pathLst>
            </a:custGeom>
            <a:solidFill>
              <a:srgbClr val="FFFFFF"/>
            </a:solidFill>
          </p:spPr>
        </p:sp>
      </p:grpSp>
      <p:sp>
        <p:nvSpPr>
          <p:cNvPr name="Freeform 16" id="16"/>
          <p:cNvSpPr/>
          <p:nvPr/>
        </p:nvSpPr>
        <p:spPr>
          <a:xfrm flipH="false" flipV="false" rot="0">
            <a:off x="10828885" y="2279362"/>
            <a:ext cx="6787911" cy="3451411"/>
          </a:xfrm>
          <a:custGeom>
            <a:avLst/>
            <a:gdLst/>
            <a:ahLst/>
            <a:cxnLst/>
            <a:rect r="r" b="b" t="t" l="l"/>
            <a:pathLst>
              <a:path h="3451411" w="6787911">
                <a:moveTo>
                  <a:pt x="0" y="0"/>
                </a:moveTo>
                <a:lnTo>
                  <a:pt x="6787911" y="0"/>
                </a:lnTo>
                <a:lnTo>
                  <a:pt x="6787911" y="3451411"/>
                </a:lnTo>
                <a:lnTo>
                  <a:pt x="0" y="345141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7" id="17"/>
          <p:cNvSpPr/>
          <p:nvPr/>
        </p:nvSpPr>
        <p:spPr>
          <a:xfrm flipH="false" flipV="false" rot="0">
            <a:off x="7076817" y="7729066"/>
            <a:ext cx="2392129" cy="2557934"/>
          </a:xfrm>
          <a:custGeom>
            <a:avLst/>
            <a:gdLst/>
            <a:ahLst/>
            <a:cxnLst/>
            <a:rect r="r" b="b" t="t" l="l"/>
            <a:pathLst>
              <a:path h="2557934" w="2392129">
                <a:moveTo>
                  <a:pt x="0" y="0"/>
                </a:moveTo>
                <a:lnTo>
                  <a:pt x="2392129" y="0"/>
                </a:lnTo>
                <a:lnTo>
                  <a:pt x="2392129" y="2557934"/>
                </a:lnTo>
                <a:lnTo>
                  <a:pt x="0" y="2557934"/>
                </a:lnTo>
                <a:lnTo>
                  <a:pt x="0" y="0"/>
                </a:lnTo>
                <a:close/>
              </a:path>
            </a:pathLst>
          </a:custGeom>
          <a:blipFill>
            <a:blip r:embed="rId8"/>
            <a:stretch>
              <a:fillRect l="0" t="-12119" r="0" b="-12119"/>
            </a:stretch>
          </a:blipFill>
        </p:spPr>
      </p:sp>
      <p:sp>
        <p:nvSpPr>
          <p:cNvPr name="Freeform 18" id="18"/>
          <p:cNvSpPr/>
          <p:nvPr/>
        </p:nvSpPr>
        <p:spPr>
          <a:xfrm flipH="false" flipV="false" rot="0">
            <a:off x="0" y="7741680"/>
            <a:ext cx="2302659" cy="2545320"/>
          </a:xfrm>
          <a:custGeom>
            <a:avLst/>
            <a:gdLst/>
            <a:ahLst/>
            <a:cxnLst/>
            <a:rect r="r" b="b" t="t" l="l"/>
            <a:pathLst>
              <a:path h="2545320" w="2302659">
                <a:moveTo>
                  <a:pt x="0" y="0"/>
                </a:moveTo>
                <a:lnTo>
                  <a:pt x="2302659" y="0"/>
                </a:lnTo>
                <a:lnTo>
                  <a:pt x="2302659" y="2545320"/>
                </a:lnTo>
                <a:lnTo>
                  <a:pt x="0" y="2545320"/>
                </a:lnTo>
                <a:lnTo>
                  <a:pt x="0" y="0"/>
                </a:lnTo>
                <a:close/>
              </a:path>
            </a:pathLst>
          </a:custGeom>
          <a:blipFill>
            <a:blip r:embed="rId9"/>
            <a:stretch>
              <a:fillRect l="0" t="-10310" r="0" b="-10310"/>
            </a:stretch>
          </a:blipFill>
        </p:spPr>
      </p:sp>
      <p:sp>
        <p:nvSpPr>
          <p:cNvPr name="Freeform 19" id="19"/>
          <p:cNvSpPr/>
          <p:nvPr/>
        </p:nvSpPr>
        <p:spPr>
          <a:xfrm flipH="false" flipV="false" rot="0">
            <a:off x="0" y="4671594"/>
            <a:ext cx="2302659" cy="3070086"/>
          </a:xfrm>
          <a:custGeom>
            <a:avLst/>
            <a:gdLst/>
            <a:ahLst/>
            <a:cxnLst/>
            <a:rect r="r" b="b" t="t" l="l"/>
            <a:pathLst>
              <a:path h="3070086" w="2302659">
                <a:moveTo>
                  <a:pt x="0" y="0"/>
                </a:moveTo>
                <a:lnTo>
                  <a:pt x="2302659" y="0"/>
                </a:lnTo>
                <a:lnTo>
                  <a:pt x="2302659" y="3070086"/>
                </a:lnTo>
                <a:lnTo>
                  <a:pt x="0" y="3070086"/>
                </a:lnTo>
                <a:lnTo>
                  <a:pt x="0" y="0"/>
                </a:lnTo>
                <a:close/>
              </a:path>
            </a:pathLst>
          </a:custGeom>
          <a:blipFill>
            <a:blip r:embed="rId10"/>
            <a:stretch>
              <a:fillRect l="-179" t="0" r="-179" b="0"/>
            </a:stretch>
          </a:blipFill>
        </p:spPr>
      </p:sp>
      <p:sp>
        <p:nvSpPr>
          <p:cNvPr name="TextBox 20" id="20"/>
          <p:cNvSpPr txBox="true"/>
          <p:nvPr/>
        </p:nvSpPr>
        <p:spPr>
          <a:xfrm rot="0">
            <a:off x="11098032" y="916795"/>
            <a:ext cx="6712036" cy="854075"/>
          </a:xfrm>
          <a:prstGeom prst="rect">
            <a:avLst/>
          </a:prstGeom>
        </p:spPr>
        <p:txBody>
          <a:bodyPr anchor="t" rtlCol="false" tIns="0" lIns="0" bIns="0" rIns="0">
            <a:spAutoFit/>
          </a:bodyPr>
          <a:lstStyle/>
          <a:p>
            <a:pPr algn="ctr">
              <a:lnSpc>
                <a:spcPts val="6999"/>
              </a:lnSpc>
            </a:pPr>
            <a:r>
              <a:rPr lang="en-US" b="true" sz="4999">
                <a:solidFill>
                  <a:srgbClr val="FFFFFF"/>
                </a:solidFill>
                <a:latin typeface="Open Sans 1 Bold"/>
                <a:ea typeface="Open Sans 1 Bold"/>
                <a:cs typeface="Open Sans 1 Bold"/>
                <a:sym typeface="Open Sans 1 Bold"/>
              </a:rPr>
              <a:t>#ПОДАРИНАВЫК</a:t>
            </a:r>
          </a:p>
        </p:txBody>
      </p:sp>
      <p:sp>
        <p:nvSpPr>
          <p:cNvPr name="TextBox 21" id="21"/>
          <p:cNvSpPr txBox="true"/>
          <p:nvPr/>
        </p:nvSpPr>
        <p:spPr>
          <a:xfrm rot="0">
            <a:off x="11091853" y="3585816"/>
            <a:ext cx="6003835" cy="1396365"/>
          </a:xfrm>
          <a:prstGeom prst="rect">
            <a:avLst/>
          </a:prstGeom>
        </p:spPr>
        <p:txBody>
          <a:bodyPr anchor="t" rtlCol="false" tIns="0" lIns="0" bIns="0" rIns="0">
            <a:spAutoFit/>
          </a:bodyPr>
          <a:lstStyle/>
          <a:p>
            <a:pPr algn="ctr">
              <a:lnSpc>
                <a:spcPts val="3600"/>
              </a:lnSpc>
            </a:pPr>
            <a:r>
              <a:rPr lang="en-US" sz="3600">
                <a:solidFill>
                  <a:srgbClr val="75B776"/>
                </a:solidFill>
                <a:latin typeface="Open Sans 1"/>
                <a:ea typeface="Open Sans 1"/>
                <a:cs typeface="Open Sans 1"/>
                <a:sym typeface="Open Sans 1"/>
              </a:rPr>
              <a:t>художественное рисование,</a:t>
            </a:r>
          </a:p>
          <a:p>
            <a:pPr algn="ctr">
              <a:lnSpc>
                <a:spcPts val="3600"/>
              </a:lnSpc>
            </a:pPr>
            <a:r>
              <a:rPr lang="en-US" sz="3600">
                <a:solidFill>
                  <a:srgbClr val="75B776"/>
                </a:solidFill>
                <a:latin typeface="Open Sans 1"/>
                <a:ea typeface="Open Sans 1"/>
                <a:cs typeface="Open Sans 1"/>
                <a:sym typeface="Open Sans 1"/>
              </a:rPr>
              <a:t>флористика</a:t>
            </a:r>
          </a:p>
        </p:txBody>
      </p:sp>
      <p:sp>
        <p:nvSpPr>
          <p:cNvPr name="TextBox 22" id="22"/>
          <p:cNvSpPr txBox="true"/>
          <p:nvPr/>
        </p:nvSpPr>
        <p:spPr>
          <a:xfrm rot="0">
            <a:off x="1826472" y="2481121"/>
            <a:ext cx="1746255" cy="629920"/>
          </a:xfrm>
          <a:prstGeom prst="rect">
            <a:avLst/>
          </a:prstGeom>
        </p:spPr>
        <p:txBody>
          <a:bodyPr anchor="t" rtlCol="false" tIns="0" lIns="0" bIns="0" rIns="0">
            <a:spAutoFit/>
          </a:bodyPr>
          <a:lstStyle/>
          <a:p>
            <a:pPr algn="ctr">
              <a:lnSpc>
                <a:spcPts val="5179"/>
              </a:lnSpc>
              <a:spcBef>
                <a:spcPct val="0"/>
              </a:spcBef>
            </a:pPr>
            <a:r>
              <a:rPr lang="en-US" b="true" sz="3699">
                <a:solidFill>
                  <a:srgbClr val="75B776"/>
                </a:solidFill>
                <a:latin typeface="Open Sans 1 Bold"/>
                <a:ea typeface="Open Sans 1 Bold"/>
                <a:cs typeface="Open Sans 1 Bold"/>
                <a:sym typeface="Open Sans 1 Bold"/>
              </a:rPr>
              <a:t>12</a:t>
            </a:r>
          </a:p>
        </p:txBody>
      </p:sp>
      <p:sp>
        <p:nvSpPr>
          <p:cNvPr name="TextBox 23" id="23"/>
          <p:cNvSpPr txBox="true"/>
          <p:nvPr/>
        </p:nvSpPr>
        <p:spPr>
          <a:xfrm rot="0">
            <a:off x="1028700" y="3403986"/>
            <a:ext cx="3360848" cy="939165"/>
          </a:xfrm>
          <a:prstGeom prst="rect">
            <a:avLst/>
          </a:prstGeom>
        </p:spPr>
        <p:txBody>
          <a:bodyPr anchor="t" rtlCol="false" tIns="0" lIns="0" bIns="0" rIns="0">
            <a:spAutoFit/>
          </a:bodyPr>
          <a:lstStyle/>
          <a:p>
            <a:pPr algn="ctr">
              <a:lnSpc>
                <a:spcPts val="3600"/>
              </a:lnSpc>
            </a:pPr>
            <a:r>
              <a:rPr lang="en-US" sz="3600" b="true">
                <a:solidFill>
                  <a:srgbClr val="FFFFFF"/>
                </a:solidFill>
                <a:latin typeface="Open Sans 1 Bold"/>
                <a:ea typeface="Open Sans 1 Bold"/>
                <a:cs typeface="Open Sans 1 Bold"/>
                <a:sym typeface="Open Sans 1 Bold"/>
              </a:rPr>
              <a:t>проведенных</a:t>
            </a:r>
          </a:p>
          <a:p>
            <a:pPr algn="ctr">
              <a:lnSpc>
                <a:spcPts val="3600"/>
              </a:lnSpc>
            </a:pPr>
            <a:r>
              <a:rPr lang="en-US" sz="3600" b="true">
                <a:solidFill>
                  <a:srgbClr val="FFFFFF"/>
                </a:solidFill>
                <a:latin typeface="Open Sans 1 Bold"/>
                <a:ea typeface="Open Sans 1 Bold"/>
                <a:cs typeface="Open Sans 1 Bold"/>
                <a:sym typeface="Open Sans 1 Bold"/>
              </a:rPr>
              <a:t>занятий</a:t>
            </a:r>
          </a:p>
        </p:txBody>
      </p:sp>
      <p:sp>
        <p:nvSpPr>
          <p:cNvPr name="TextBox 24" id="24"/>
          <p:cNvSpPr txBox="true"/>
          <p:nvPr/>
        </p:nvSpPr>
        <p:spPr>
          <a:xfrm rot="0">
            <a:off x="5980557" y="2535934"/>
            <a:ext cx="1746255" cy="629920"/>
          </a:xfrm>
          <a:prstGeom prst="rect">
            <a:avLst/>
          </a:prstGeom>
        </p:spPr>
        <p:txBody>
          <a:bodyPr anchor="t" rtlCol="false" tIns="0" lIns="0" bIns="0" rIns="0">
            <a:spAutoFit/>
          </a:bodyPr>
          <a:lstStyle/>
          <a:p>
            <a:pPr algn="ctr">
              <a:lnSpc>
                <a:spcPts val="5179"/>
              </a:lnSpc>
              <a:spcBef>
                <a:spcPct val="0"/>
              </a:spcBef>
            </a:pPr>
            <a:r>
              <a:rPr lang="en-US" b="true" sz="3699">
                <a:solidFill>
                  <a:srgbClr val="75B776"/>
                </a:solidFill>
                <a:latin typeface="Open Sans 1 Bold"/>
                <a:ea typeface="Open Sans 1 Bold"/>
                <a:cs typeface="Open Sans 1 Bold"/>
                <a:sym typeface="Open Sans 1 Bold"/>
              </a:rPr>
              <a:t>30</a:t>
            </a:r>
          </a:p>
        </p:txBody>
      </p:sp>
      <p:sp>
        <p:nvSpPr>
          <p:cNvPr name="TextBox 25" id="25"/>
          <p:cNvSpPr txBox="true"/>
          <p:nvPr/>
        </p:nvSpPr>
        <p:spPr>
          <a:xfrm rot="0">
            <a:off x="10620099" y="8470159"/>
            <a:ext cx="6740947" cy="613410"/>
          </a:xfrm>
          <a:prstGeom prst="rect">
            <a:avLst/>
          </a:prstGeom>
        </p:spPr>
        <p:txBody>
          <a:bodyPr anchor="t" rtlCol="false" tIns="0" lIns="0" bIns="0" rIns="0">
            <a:spAutoFit/>
          </a:bodyPr>
          <a:lstStyle/>
          <a:p>
            <a:pPr algn="ctr">
              <a:lnSpc>
                <a:spcPts val="5040"/>
              </a:lnSpc>
            </a:pPr>
            <a:r>
              <a:rPr lang="en-US" b="true" sz="3600">
                <a:solidFill>
                  <a:srgbClr val="BF2086"/>
                </a:solidFill>
                <a:latin typeface="Open Sans 2 Bold"/>
                <a:ea typeface="Open Sans 2 Bold"/>
                <a:cs typeface="Open Sans 2 Bold"/>
                <a:sym typeface="Open Sans 2 Bold"/>
                <a:hlinkClick r:id="rId11" tooltip="https://blago-vrn.ru/darunavik/"/>
              </a:rPr>
              <a:t>ПОДДЕРЖАТЬ ПРОЕКТ</a:t>
            </a:r>
          </a:p>
        </p:txBody>
      </p:sp>
      <p:sp>
        <p:nvSpPr>
          <p:cNvPr name="TextBox 26" id="26"/>
          <p:cNvSpPr txBox="true"/>
          <p:nvPr/>
        </p:nvSpPr>
        <p:spPr>
          <a:xfrm rot="0">
            <a:off x="1028700" y="1066800"/>
            <a:ext cx="5889207" cy="502920"/>
          </a:xfrm>
          <a:prstGeom prst="rect">
            <a:avLst/>
          </a:prstGeom>
        </p:spPr>
        <p:txBody>
          <a:bodyPr anchor="t" rtlCol="false" tIns="0" lIns="0" bIns="0" rIns="0">
            <a:spAutoFit/>
          </a:bodyPr>
          <a:lstStyle/>
          <a:p>
            <a:pPr algn="ctr">
              <a:lnSpc>
                <a:spcPts val="3960"/>
              </a:lnSpc>
            </a:pPr>
            <a:r>
              <a:rPr lang="en-US" b="true" sz="3600" spc="-36">
                <a:solidFill>
                  <a:srgbClr val="FFFFFF"/>
                </a:solidFill>
                <a:latin typeface="Open Sans 1 Bold"/>
                <a:ea typeface="Open Sans 1 Bold"/>
                <a:cs typeface="Open Sans 1 Bold"/>
                <a:sym typeface="Open Sans 1 Bold"/>
              </a:rPr>
              <a:t>ИТОГИ II КВАРТАЛА 2025</a:t>
            </a:r>
          </a:p>
        </p:txBody>
      </p:sp>
      <p:sp>
        <p:nvSpPr>
          <p:cNvPr name="TextBox 27" id="27"/>
          <p:cNvSpPr txBox="true"/>
          <p:nvPr/>
        </p:nvSpPr>
        <p:spPr>
          <a:xfrm rot="0">
            <a:off x="5173260" y="3403986"/>
            <a:ext cx="3360848" cy="939165"/>
          </a:xfrm>
          <a:prstGeom prst="rect">
            <a:avLst/>
          </a:prstGeom>
        </p:spPr>
        <p:txBody>
          <a:bodyPr anchor="t" rtlCol="false" tIns="0" lIns="0" bIns="0" rIns="0">
            <a:spAutoFit/>
          </a:bodyPr>
          <a:lstStyle/>
          <a:p>
            <a:pPr algn="ctr">
              <a:lnSpc>
                <a:spcPts val="3600"/>
              </a:lnSpc>
            </a:pPr>
            <a:r>
              <a:rPr lang="en-US" sz="3600" b="true">
                <a:solidFill>
                  <a:srgbClr val="FFFFFF"/>
                </a:solidFill>
                <a:latin typeface="Open Sans 1 Bold"/>
                <a:ea typeface="Open Sans 1 Bold"/>
                <a:cs typeface="Open Sans 1 Bold"/>
                <a:sym typeface="Open Sans 1 Bold"/>
              </a:rPr>
              <a:t>подростков-участников</a:t>
            </a:r>
          </a:p>
        </p:txBody>
      </p:sp>
      <p:sp>
        <p:nvSpPr>
          <p:cNvPr name="TextBox 28" id="28"/>
          <p:cNvSpPr txBox="true"/>
          <p:nvPr/>
        </p:nvSpPr>
        <p:spPr>
          <a:xfrm rot="0">
            <a:off x="12144464" y="2936646"/>
            <a:ext cx="3898612" cy="481965"/>
          </a:xfrm>
          <a:prstGeom prst="rect">
            <a:avLst/>
          </a:prstGeom>
        </p:spPr>
        <p:txBody>
          <a:bodyPr anchor="t" rtlCol="false" tIns="0" lIns="0" bIns="0" rIns="0">
            <a:spAutoFit/>
          </a:bodyPr>
          <a:lstStyle/>
          <a:p>
            <a:pPr algn="ctr">
              <a:lnSpc>
                <a:spcPts val="3600"/>
              </a:lnSpc>
            </a:pPr>
            <a:r>
              <a:rPr lang="en-US" sz="3600" b="true">
                <a:solidFill>
                  <a:srgbClr val="75B776"/>
                </a:solidFill>
                <a:latin typeface="Open Sans 1 Bold"/>
                <a:ea typeface="Open Sans 1 Bold"/>
                <a:cs typeface="Open Sans 1 Bold"/>
                <a:sym typeface="Open Sans 1 Bold"/>
              </a:rPr>
              <a:t>Направления:</a:t>
            </a:r>
          </a:p>
        </p:txBody>
      </p:sp>
      <p:sp>
        <p:nvSpPr>
          <p:cNvPr name="TextBox 29" id="29"/>
          <p:cNvSpPr txBox="true"/>
          <p:nvPr/>
        </p:nvSpPr>
        <p:spPr>
          <a:xfrm rot="0">
            <a:off x="11266783" y="5820381"/>
            <a:ext cx="6003835" cy="481965"/>
          </a:xfrm>
          <a:prstGeom prst="rect">
            <a:avLst/>
          </a:prstGeom>
        </p:spPr>
        <p:txBody>
          <a:bodyPr anchor="t" rtlCol="false" tIns="0" lIns="0" bIns="0" rIns="0">
            <a:spAutoFit/>
          </a:bodyPr>
          <a:lstStyle/>
          <a:p>
            <a:pPr algn="ctr">
              <a:lnSpc>
                <a:spcPts val="3600"/>
              </a:lnSpc>
            </a:pPr>
            <a:r>
              <a:rPr lang="en-US" sz="3600" b="true">
                <a:solidFill>
                  <a:srgbClr val="FFFFFF"/>
                </a:solidFill>
                <a:latin typeface="Open Sans 1 Bold"/>
                <a:ea typeface="Open Sans 1 Bold"/>
                <a:cs typeface="Open Sans 1 Bold"/>
                <a:sym typeface="Open Sans 1 Bold"/>
              </a:rPr>
              <a:t>Ведущие:</a:t>
            </a:r>
          </a:p>
        </p:txBody>
      </p:sp>
      <p:sp>
        <p:nvSpPr>
          <p:cNvPr name="TextBox 30" id="30"/>
          <p:cNvSpPr txBox="true"/>
          <p:nvPr/>
        </p:nvSpPr>
        <p:spPr>
          <a:xfrm rot="0">
            <a:off x="11175064" y="6473796"/>
            <a:ext cx="6003835" cy="481965"/>
          </a:xfrm>
          <a:prstGeom prst="rect">
            <a:avLst/>
          </a:prstGeom>
        </p:spPr>
        <p:txBody>
          <a:bodyPr anchor="t" rtlCol="false" tIns="0" lIns="0" bIns="0" rIns="0">
            <a:spAutoFit/>
          </a:bodyPr>
          <a:lstStyle/>
          <a:p>
            <a:pPr algn="ctr">
              <a:lnSpc>
                <a:spcPts val="3600"/>
              </a:lnSpc>
            </a:pPr>
            <a:r>
              <a:rPr lang="en-US" sz="3600">
                <a:solidFill>
                  <a:srgbClr val="FFFFFF"/>
                </a:solidFill>
                <a:latin typeface="Open Sans 1"/>
                <a:ea typeface="Open Sans 1"/>
                <a:cs typeface="Open Sans 1"/>
                <a:sym typeface="Open Sans 1"/>
                <a:hlinkClick r:id="rId12" tooltip="https://vk.com/club158680959"/>
              </a:rPr>
              <a:t>Анна Бакалова</a:t>
            </a:r>
          </a:p>
        </p:txBody>
      </p:sp>
      <p:sp>
        <p:nvSpPr>
          <p:cNvPr name="TextBox 31" id="31"/>
          <p:cNvSpPr txBox="true"/>
          <p:nvPr/>
        </p:nvSpPr>
        <p:spPr>
          <a:xfrm rot="0">
            <a:off x="11175064" y="7127211"/>
            <a:ext cx="6003835" cy="481965"/>
          </a:xfrm>
          <a:prstGeom prst="rect">
            <a:avLst/>
          </a:prstGeom>
        </p:spPr>
        <p:txBody>
          <a:bodyPr anchor="t" rtlCol="false" tIns="0" lIns="0" bIns="0" rIns="0">
            <a:spAutoFit/>
          </a:bodyPr>
          <a:lstStyle/>
          <a:p>
            <a:pPr algn="ctr">
              <a:lnSpc>
                <a:spcPts val="3600"/>
              </a:lnSpc>
            </a:pPr>
            <a:r>
              <a:rPr lang="en-US" sz="3600">
                <a:solidFill>
                  <a:srgbClr val="FFFFFF"/>
                </a:solidFill>
                <a:latin typeface="Open Sans 1"/>
                <a:ea typeface="Open Sans 1"/>
                <a:cs typeface="Open Sans 1"/>
                <a:sym typeface="Open Sans 1"/>
              </a:rPr>
              <a:t>Виктория Лебедева</a:t>
            </a:r>
          </a:p>
        </p:txBody>
      </p:sp>
      <p:sp>
        <p:nvSpPr>
          <p:cNvPr name="Freeform 32" id="32">
            <a:hlinkClick r:id="rId14" tooltip="https://blago-vrn.ru"/>
          </p:cNvPr>
          <p:cNvSpPr/>
          <p:nvPr/>
        </p:nvSpPr>
        <p:spPr>
          <a:xfrm flipH="false" flipV="false" rot="0">
            <a:off x="15098112" y="9258300"/>
            <a:ext cx="3189888" cy="864262"/>
          </a:xfrm>
          <a:custGeom>
            <a:avLst/>
            <a:gdLst/>
            <a:ahLst/>
            <a:cxnLst/>
            <a:rect r="r" b="b" t="t" l="l"/>
            <a:pathLst>
              <a:path h="864262" w="3189888">
                <a:moveTo>
                  <a:pt x="0" y="0"/>
                </a:moveTo>
                <a:lnTo>
                  <a:pt x="3189888" y="0"/>
                </a:lnTo>
                <a:lnTo>
                  <a:pt x="3189888" y="864262"/>
                </a:lnTo>
                <a:lnTo>
                  <a:pt x="0" y="864262"/>
                </a:lnTo>
                <a:lnTo>
                  <a:pt x="0" y="0"/>
                </a:lnTo>
                <a:close/>
              </a:path>
            </a:pathLst>
          </a:custGeom>
          <a:blipFill>
            <a:blip r:embed="rId13"/>
            <a:stretch>
              <a:fillRect l="0" t="-51079" r="0" b="-56532"/>
            </a:stretch>
          </a:blipFill>
        </p:spPr>
      </p:sp>
      <p:sp>
        <p:nvSpPr>
          <p:cNvPr name="TextBox 33" id="33"/>
          <p:cNvSpPr txBox="true"/>
          <p:nvPr/>
        </p:nvSpPr>
        <p:spPr>
          <a:xfrm rot="0">
            <a:off x="11266783" y="7780626"/>
            <a:ext cx="6003835" cy="481965"/>
          </a:xfrm>
          <a:prstGeom prst="rect">
            <a:avLst/>
          </a:prstGeom>
        </p:spPr>
        <p:txBody>
          <a:bodyPr anchor="t" rtlCol="false" tIns="0" lIns="0" bIns="0" rIns="0">
            <a:spAutoFit/>
          </a:bodyPr>
          <a:lstStyle/>
          <a:p>
            <a:pPr algn="ctr">
              <a:lnSpc>
                <a:spcPts val="3600"/>
              </a:lnSpc>
            </a:pPr>
            <a:r>
              <a:rPr lang="en-US" sz="3600">
                <a:solidFill>
                  <a:srgbClr val="FFFFFF"/>
                </a:solidFill>
                <a:latin typeface="Open Sans 1"/>
                <a:ea typeface="Open Sans 1"/>
                <a:cs typeface="Open Sans 1"/>
                <a:sym typeface="Open Sans 1"/>
              </a:rPr>
              <a:t>Марина Ушакова</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BF2086"/>
        </a:solidFill>
      </p:bgPr>
    </p:bg>
    <p:spTree>
      <p:nvGrpSpPr>
        <p:cNvPr id="1" name=""/>
        <p:cNvGrpSpPr/>
        <p:nvPr/>
      </p:nvGrpSpPr>
      <p:grpSpPr>
        <a:xfrm>
          <a:off x="0" y="0"/>
          <a:ext cx="0" cy="0"/>
          <a:chOff x="0" y="0"/>
          <a:chExt cx="0" cy="0"/>
        </a:xfrm>
      </p:grpSpPr>
      <p:sp>
        <p:nvSpPr>
          <p:cNvPr name="TextBox 2" id="2"/>
          <p:cNvSpPr txBox="true"/>
          <p:nvPr/>
        </p:nvSpPr>
        <p:spPr>
          <a:xfrm rot="0">
            <a:off x="14546292" y="933450"/>
            <a:ext cx="3375117" cy="854075"/>
          </a:xfrm>
          <a:prstGeom prst="rect">
            <a:avLst/>
          </a:prstGeom>
        </p:spPr>
        <p:txBody>
          <a:bodyPr anchor="t" rtlCol="false" tIns="0" lIns="0" bIns="0" rIns="0">
            <a:spAutoFit/>
          </a:bodyPr>
          <a:lstStyle/>
          <a:p>
            <a:pPr algn="just">
              <a:lnSpc>
                <a:spcPts val="6999"/>
              </a:lnSpc>
            </a:pPr>
            <a:r>
              <a:rPr lang="en-US" b="true" sz="4999">
                <a:solidFill>
                  <a:srgbClr val="FFFFFF"/>
                </a:solidFill>
                <a:latin typeface="Open Sans 1 Bold"/>
                <a:ea typeface="Open Sans 1 Bold"/>
                <a:cs typeface="Open Sans 1 Bold"/>
                <a:sym typeface="Open Sans 1 Bold"/>
              </a:rPr>
              <a:t>О ФОНДЕ</a:t>
            </a:r>
          </a:p>
        </p:txBody>
      </p:sp>
      <p:grpSp>
        <p:nvGrpSpPr>
          <p:cNvPr name="Group 3" id="3"/>
          <p:cNvGrpSpPr/>
          <p:nvPr/>
        </p:nvGrpSpPr>
        <p:grpSpPr>
          <a:xfrm rot="0">
            <a:off x="10620099" y="503553"/>
            <a:ext cx="9090400" cy="1775809"/>
            <a:chOff x="0" y="0"/>
            <a:chExt cx="2394179" cy="467703"/>
          </a:xfrm>
        </p:grpSpPr>
        <p:sp>
          <p:nvSpPr>
            <p:cNvPr name="Freeform 4" id="4"/>
            <p:cNvSpPr/>
            <p:nvPr/>
          </p:nvSpPr>
          <p:spPr>
            <a:xfrm flipH="false" flipV="false" rot="0">
              <a:off x="0" y="0"/>
              <a:ext cx="2394179" cy="467703"/>
            </a:xfrm>
            <a:custGeom>
              <a:avLst/>
              <a:gdLst/>
              <a:ahLst/>
              <a:cxnLst/>
              <a:rect r="r" b="b" t="t" l="l"/>
              <a:pathLst>
                <a:path h="467703" w="2394179">
                  <a:moveTo>
                    <a:pt x="84314" y="0"/>
                  </a:moveTo>
                  <a:lnTo>
                    <a:pt x="2309865" y="0"/>
                  </a:lnTo>
                  <a:cubicBezTo>
                    <a:pt x="2332227" y="0"/>
                    <a:pt x="2353672" y="8883"/>
                    <a:pt x="2369484" y="24695"/>
                  </a:cubicBezTo>
                  <a:cubicBezTo>
                    <a:pt x="2385296" y="40507"/>
                    <a:pt x="2394179" y="61953"/>
                    <a:pt x="2394179" y="84314"/>
                  </a:cubicBezTo>
                  <a:lnTo>
                    <a:pt x="2394179" y="383388"/>
                  </a:lnTo>
                  <a:cubicBezTo>
                    <a:pt x="2394179" y="405750"/>
                    <a:pt x="2385296" y="427196"/>
                    <a:pt x="2369484" y="443008"/>
                  </a:cubicBezTo>
                  <a:cubicBezTo>
                    <a:pt x="2353672" y="458820"/>
                    <a:pt x="2332227" y="467703"/>
                    <a:pt x="2309865" y="467703"/>
                  </a:cubicBezTo>
                  <a:lnTo>
                    <a:pt x="84314" y="467703"/>
                  </a:lnTo>
                  <a:cubicBezTo>
                    <a:pt x="61953" y="467703"/>
                    <a:pt x="40507" y="458820"/>
                    <a:pt x="24695" y="443008"/>
                  </a:cubicBezTo>
                  <a:cubicBezTo>
                    <a:pt x="8883" y="427196"/>
                    <a:pt x="0" y="405750"/>
                    <a:pt x="0" y="383388"/>
                  </a:cubicBezTo>
                  <a:lnTo>
                    <a:pt x="0" y="84314"/>
                  </a:lnTo>
                  <a:cubicBezTo>
                    <a:pt x="0" y="61953"/>
                    <a:pt x="8883" y="40507"/>
                    <a:pt x="24695" y="24695"/>
                  </a:cubicBezTo>
                  <a:cubicBezTo>
                    <a:pt x="40507" y="8883"/>
                    <a:pt x="61953" y="0"/>
                    <a:pt x="84314" y="0"/>
                  </a:cubicBezTo>
                  <a:close/>
                </a:path>
              </a:pathLst>
            </a:custGeom>
            <a:solidFill>
              <a:srgbClr val="FFFFFF"/>
            </a:solidFill>
          </p:spPr>
        </p:sp>
        <p:sp>
          <p:nvSpPr>
            <p:cNvPr name="TextBox 5" id="5"/>
            <p:cNvSpPr txBox="true"/>
            <p:nvPr/>
          </p:nvSpPr>
          <p:spPr>
            <a:xfrm>
              <a:off x="0" y="-38100"/>
              <a:ext cx="2394179" cy="505803"/>
            </a:xfrm>
            <a:prstGeom prst="rect">
              <a:avLst/>
            </a:prstGeom>
          </p:spPr>
          <p:txBody>
            <a:bodyPr anchor="ctr" rtlCol="false" tIns="50800" lIns="50800" bIns="50800" rIns="50800"/>
            <a:lstStyle/>
            <a:p>
              <a:pPr algn="ctr">
                <a:lnSpc>
                  <a:spcPts val="2659"/>
                </a:lnSpc>
                <a:spcBef>
                  <a:spcPct val="0"/>
                </a:spcBef>
              </a:pPr>
            </a:p>
          </p:txBody>
        </p:sp>
      </p:grpSp>
      <p:sp>
        <p:nvSpPr>
          <p:cNvPr name="Freeform 6" id="6">
            <a:hlinkClick r:id="rId3" tooltip="https://blago-vrn.ru"/>
          </p:cNvPr>
          <p:cNvSpPr/>
          <p:nvPr/>
        </p:nvSpPr>
        <p:spPr>
          <a:xfrm flipH="false" flipV="false" rot="0">
            <a:off x="15098112" y="9258300"/>
            <a:ext cx="3189888" cy="864262"/>
          </a:xfrm>
          <a:custGeom>
            <a:avLst/>
            <a:gdLst/>
            <a:ahLst/>
            <a:cxnLst/>
            <a:rect r="r" b="b" t="t" l="l"/>
            <a:pathLst>
              <a:path h="864262" w="3189888">
                <a:moveTo>
                  <a:pt x="0" y="0"/>
                </a:moveTo>
                <a:lnTo>
                  <a:pt x="3189888" y="0"/>
                </a:lnTo>
                <a:lnTo>
                  <a:pt x="3189888" y="864262"/>
                </a:lnTo>
                <a:lnTo>
                  <a:pt x="0" y="864262"/>
                </a:lnTo>
                <a:lnTo>
                  <a:pt x="0" y="0"/>
                </a:lnTo>
                <a:close/>
              </a:path>
            </a:pathLst>
          </a:custGeom>
          <a:blipFill>
            <a:blip r:embed="rId2"/>
            <a:stretch>
              <a:fillRect l="0" t="-51079" r="0" b="-56532"/>
            </a:stretch>
          </a:blipFill>
        </p:spPr>
      </p:sp>
      <p:sp>
        <p:nvSpPr>
          <p:cNvPr name="Freeform 7" id="7"/>
          <p:cNvSpPr/>
          <p:nvPr/>
        </p:nvSpPr>
        <p:spPr>
          <a:xfrm flipH="false" flipV="false" rot="0">
            <a:off x="-300095" y="4295995"/>
            <a:ext cx="4988806" cy="7487890"/>
          </a:xfrm>
          <a:custGeom>
            <a:avLst/>
            <a:gdLst/>
            <a:ahLst/>
            <a:cxnLst/>
            <a:rect r="r" b="b" t="t" l="l"/>
            <a:pathLst>
              <a:path h="7487890" w="4988806">
                <a:moveTo>
                  <a:pt x="0" y="0"/>
                </a:moveTo>
                <a:lnTo>
                  <a:pt x="4988806" y="0"/>
                </a:lnTo>
                <a:lnTo>
                  <a:pt x="4988806" y="7487890"/>
                </a:lnTo>
                <a:lnTo>
                  <a:pt x="0" y="7487890"/>
                </a:lnTo>
                <a:lnTo>
                  <a:pt x="0" y="0"/>
                </a:lnTo>
                <a:close/>
              </a:path>
            </a:pathLst>
          </a:custGeom>
          <a:blipFill>
            <a:blip r:embed="rId4"/>
            <a:stretch>
              <a:fillRect l="0" t="0" r="0" b="0"/>
            </a:stretch>
          </a:blipFill>
        </p:spPr>
      </p:sp>
      <p:sp>
        <p:nvSpPr>
          <p:cNvPr name="Freeform 8" id="8"/>
          <p:cNvSpPr/>
          <p:nvPr/>
        </p:nvSpPr>
        <p:spPr>
          <a:xfrm flipH="false" flipV="false" rot="0">
            <a:off x="4688711" y="6723761"/>
            <a:ext cx="5020432" cy="4482590"/>
          </a:xfrm>
          <a:custGeom>
            <a:avLst/>
            <a:gdLst/>
            <a:ahLst/>
            <a:cxnLst/>
            <a:rect r="r" b="b" t="t" l="l"/>
            <a:pathLst>
              <a:path h="4482590" w="5020432">
                <a:moveTo>
                  <a:pt x="0" y="0"/>
                </a:moveTo>
                <a:lnTo>
                  <a:pt x="5020432" y="0"/>
                </a:lnTo>
                <a:lnTo>
                  <a:pt x="5020432" y="4482590"/>
                </a:lnTo>
                <a:lnTo>
                  <a:pt x="0" y="4482590"/>
                </a:lnTo>
                <a:lnTo>
                  <a:pt x="0" y="0"/>
                </a:lnTo>
                <a:close/>
              </a:path>
            </a:pathLst>
          </a:custGeom>
          <a:blipFill>
            <a:blip r:embed="rId5"/>
            <a:stretch>
              <a:fillRect l="0" t="-15365" r="-16858" b="-80955"/>
            </a:stretch>
          </a:blipFill>
        </p:spPr>
      </p:sp>
      <p:sp>
        <p:nvSpPr>
          <p:cNvPr name="Freeform 9" id="9"/>
          <p:cNvSpPr/>
          <p:nvPr/>
        </p:nvSpPr>
        <p:spPr>
          <a:xfrm flipH="false" flipV="false" rot="0">
            <a:off x="4688711" y="4295995"/>
            <a:ext cx="5020432" cy="2427765"/>
          </a:xfrm>
          <a:custGeom>
            <a:avLst/>
            <a:gdLst/>
            <a:ahLst/>
            <a:cxnLst/>
            <a:rect r="r" b="b" t="t" l="l"/>
            <a:pathLst>
              <a:path h="2427765" w="5020432">
                <a:moveTo>
                  <a:pt x="0" y="0"/>
                </a:moveTo>
                <a:lnTo>
                  <a:pt x="5020432" y="0"/>
                </a:lnTo>
                <a:lnTo>
                  <a:pt x="5020432" y="2427766"/>
                </a:lnTo>
                <a:lnTo>
                  <a:pt x="0" y="2427766"/>
                </a:lnTo>
                <a:lnTo>
                  <a:pt x="0" y="0"/>
                </a:lnTo>
                <a:close/>
              </a:path>
            </a:pathLst>
          </a:custGeom>
          <a:blipFill>
            <a:blip r:embed="rId6"/>
            <a:stretch>
              <a:fillRect l="0" t="-27516" r="0" b="-10258"/>
            </a:stretch>
          </a:blipFill>
        </p:spPr>
      </p:sp>
      <p:sp>
        <p:nvSpPr>
          <p:cNvPr name="TextBox 10" id="10"/>
          <p:cNvSpPr txBox="true"/>
          <p:nvPr/>
        </p:nvSpPr>
        <p:spPr>
          <a:xfrm rot="0">
            <a:off x="11098032" y="916795"/>
            <a:ext cx="6712036" cy="854075"/>
          </a:xfrm>
          <a:prstGeom prst="rect">
            <a:avLst/>
          </a:prstGeom>
        </p:spPr>
        <p:txBody>
          <a:bodyPr anchor="t" rtlCol="false" tIns="0" lIns="0" bIns="0" rIns="0">
            <a:spAutoFit/>
          </a:bodyPr>
          <a:lstStyle/>
          <a:p>
            <a:pPr algn="ctr">
              <a:lnSpc>
                <a:spcPts val="6999"/>
              </a:lnSpc>
            </a:pPr>
            <a:r>
              <a:rPr lang="en-US" b="true" sz="4999">
                <a:solidFill>
                  <a:srgbClr val="BF2086"/>
                </a:solidFill>
                <a:latin typeface="Open Sans 1 Bold"/>
                <a:ea typeface="Open Sans 1 Bold"/>
                <a:cs typeface="Open Sans 1 Bold"/>
                <a:sym typeface="Open Sans 1 Bold"/>
              </a:rPr>
              <a:t>#ПОДАРИНАВЫК</a:t>
            </a:r>
          </a:p>
        </p:txBody>
      </p:sp>
      <p:sp>
        <p:nvSpPr>
          <p:cNvPr name="TextBox 11" id="11"/>
          <p:cNvSpPr txBox="true"/>
          <p:nvPr/>
        </p:nvSpPr>
        <p:spPr>
          <a:xfrm rot="0">
            <a:off x="1028700" y="1159047"/>
            <a:ext cx="5889207" cy="502920"/>
          </a:xfrm>
          <a:prstGeom prst="rect">
            <a:avLst/>
          </a:prstGeom>
        </p:spPr>
        <p:txBody>
          <a:bodyPr anchor="t" rtlCol="false" tIns="0" lIns="0" bIns="0" rIns="0">
            <a:spAutoFit/>
          </a:bodyPr>
          <a:lstStyle/>
          <a:p>
            <a:pPr algn="l">
              <a:lnSpc>
                <a:spcPts val="3960"/>
              </a:lnSpc>
            </a:pPr>
            <a:r>
              <a:rPr lang="en-US" b="true" sz="3600" spc="-36">
                <a:solidFill>
                  <a:srgbClr val="FFFFFF"/>
                </a:solidFill>
                <a:latin typeface="Open Sans 1 Bold"/>
                <a:ea typeface="Open Sans 1 Bold"/>
                <a:cs typeface="Open Sans 1 Bold"/>
                <a:sym typeface="Open Sans 1 Bold"/>
              </a:rPr>
              <a:t>ИСТОРИЯ УСПЕХА</a:t>
            </a:r>
          </a:p>
        </p:txBody>
      </p:sp>
      <p:sp>
        <p:nvSpPr>
          <p:cNvPr name="TextBox 12" id="12"/>
          <p:cNvSpPr txBox="true"/>
          <p:nvPr/>
        </p:nvSpPr>
        <p:spPr>
          <a:xfrm rot="0">
            <a:off x="1028700" y="2279362"/>
            <a:ext cx="8680443" cy="1666875"/>
          </a:xfrm>
          <a:prstGeom prst="rect">
            <a:avLst/>
          </a:prstGeom>
        </p:spPr>
        <p:txBody>
          <a:bodyPr anchor="t" rtlCol="false" tIns="0" lIns="0" bIns="0" rIns="0">
            <a:spAutoFit/>
          </a:bodyPr>
          <a:lstStyle/>
          <a:p>
            <a:pPr algn="just">
              <a:lnSpc>
                <a:spcPts val="2639"/>
              </a:lnSpc>
            </a:pPr>
            <a:r>
              <a:rPr lang="en-US" sz="2199" spc="-21">
                <a:solidFill>
                  <a:srgbClr val="FFFFFF"/>
                </a:solidFill>
                <a:latin typeface="Open Sans 1"/>
                <a:ea typeface="Open Sans 1"/>
                <a:cs typeface="Open Sans 1"/>
                <a:sym typeface="Open Sans 1"/>
              </a:rPr>
              <a:t>В отчете за I квартал мы поделились с вами, что о</a:t>
            </a:r>
            <a:r>
              <a:rPr lang="en-US" sz="2199" spc="-21">
                <a:solidFill>
                  <a:srgbClr val="FFFFFF"/>
                </a:solidFill>
                <a:latin typeface="Open Sans 1"/>
                <a:ea typeface="Open Sans 1"/>
                <a:cs typeface="Open Sans 1"/>
                <a:sym typeface="Open Sans 1"/>
              </a:rPr>
              <a:t>платили нашей подопечной, Алине К., 3-х месячные курсы по шитью, где она училась работать на разных швейных машинах, снимать мерки, кроить и шить. В итоге Алина создала своими руками платье и спортивный костюм.</a:t>
            </a:r>
          </a:p>
        </p:txBody>
      </p:sp>
      <p:sp>
        <p:nvSpPr>
          <p:cNvPr name="TextBox 13" id="13"/>
          <p:cNvSpPr txBox="true"/>
          <p:nvPr/>
        </p:nvSpPr>
        <p:spPr>
          <a:xfrm rot="0">
            <a:off x="10306638" y="2630931"/>
            <a:ext cx="7320023" cy="6334125"/>
          </a:xfrm>
          <a:prstGeom prst="rect">
            <a:avLst/>
          </a:prstGeom>
        </p:spPr>
        <p:txBody>
          <a:bodyPr anchor="t" rtlCol="false" tIns="0" lIns="0" bIns="0" rIns="0">
            <a:spAutoFit/>
          </a:bodyPr>
          <a:lstStyle/>
          <a:p>
            <a:pPr algn="just">
              <a:lnSpc>
                <a:spcPts val="2639"/>
              </a:lnSpc>
            </a:pPr>
            <a:r>
              <a:rPr lang="en-US" sz="2199" spc="-21">
                <a:solidFill>
                  <a:srgbClr val="FFFFFF"/>
                </a:solidFill>
                <a:latin typeface="Open Sans 1"/>
                <a:ea typeface="Open Sans 1"/>
                <a:cs typeface="Open Sans 1"/>
                <a:sym typeface="Open Sans 1"/>
              </a:rPr>
              <a:t>А </a:t>
            </a:r>
            <a:r>
              <a:rPr lang="en-US" sz="2199" spc="-21">
                <a:solidFill>
                  <a:srgbClr val="FFFFFF"/>
                </a:solidFill>
                <a:latin typeface="Open Sans 1"/>
                <a:ea typeface="Open Sans 1"/>
                <a:cs typeface="Open Sans 1"/>
                <a:sym typeface="Open Sans 1"/>
              </a:rPr>
              <a:t>руководитель ателье “Эль-КА”, Элина Круглякова, устроила настоящий выпускной с фотосессией для завершивших курс “Шью с удовольствием”. </a:t>
            </a:r>
          </a:p>
          <a:p>
            <a:pPr algn="just">
              <a:lnSpc>
                <a:spcPts val="2639"/>
              </a:lnSpc>
            </a:pPr>
          </a:p>
          <a:p>
            <a:pPr algn="just">
              <a:lnSpc>
                <a:spcPts val="2639"/>
              </a:lnSpc>
            </a:pPr>
            <a:r>
              <a:rPr lang="en-US" sz="2199" spc="-21">
                <a:solidFill>
                  <a:srgbClr val="FFFFFF"/>
                </a:solidFill>
                <a:latin typeface="Open Sans 1"/>
                <a:ea typeface="Open Sans 1"/>
                <a:cs typeface="Open Sans 1"/>
                <a:sym typeface="Open Sans 1"/>
              </a:rPr>
              <a:t>Теперь Алина точно готова к работе в швейном цехе Центра “Точка сборки” как участница проекта. У девушки амбициозные планы – в будущем она хочет сама стать одним из наставников нашего Центра. Для этого она уже прошла ряд обучающих программ по тимбилдингу, личностному росту. Алина как никто другой понимает психологию ребят, которые выросли без родителей в интернатах, и знает, как найти к ним подход и замотивировать на дальнейшее развитие.</a:t>
            </a:r>
          </a:p>
          <a:p>
            <a:pPr algn="just">
              <a:lnSpc>
                <a:spcPts val="2639"/>
              </a:lnSpc>
            </a:pPr>
          </a:p>
          <a:p>
            <a:pPr algn="just">
              <a:lnSpc>
                <a:spcPts val="2639"/>
              </a:lnSpc>
            </a:pPr>
            <a:r>
              <a:rPr lang="en-US" sz="2199" spc="-21">
                <a:solidFill>
                  <a:srgbClr val="FFFFFF"/>
                </a:solidFill>
                <a:latin typeface="Open Sans 1"/>
                <a:ea typeface="Open Sans 1"/>
                <a:cs typeface="Open Sans 1"/>
                <a:sym typeface="Open Sans 1"/>
              </a:rPr>
              <a:t>История Алины — это пример того, как важно верить в себя и в свою мечту. А нас девушка вдохновляет расширять и углублять наши программы, показывая, как это важно для ребят.</a:t>
            </a:r>
          </a:p>
        </p:txBody>
      </p:sp>
      <p:grpSp>
        <p:nvGrpSpPr>
          <p:cNvPr name="Group 14" id="14"/>
          <p:cNvGrpSpPr/>
          <p:nvPr/>
        </p:nvGrpSpPr>
        <p:grpSpPr>
          <a:xfrm rot="0">
            <a:off x="10306638" y="9285696"/>
            <a:ext cx="4858661" cy="809471"/>
            <a:chOff x="0" y="0"/>
            <a:chExt cx="3110135" cy="518160"/>
          </a:xfrm>
        </p:grpSpPr>
        <p:sp>
          <p:nvSpPr>
            <p:cNvPr name="Freeform 15" id="15"/>
            <p:cNvSpPr/>
            <p:nvPr/>
          </p:nvSpPr>
          <p:spPr>
            <a:xfrm flipH="false" flipV="false" rot="0">
              <a:off x="6350" y="6350"/>
              <a:ext cx="3097435" cy="505460"/>
            </a:xfrm>
            <a:custGeom>
              <a:avLst/>
              <a:gdLst/>
              <a:ahLst/>
              <a:cxnLst/>
              <a:rect r="r" b="b" t="t" l="l"/>
              <a:pathLst>
                <a:path h="505460" w="3097435">
                  <a:moveTo>
                    <a:pt x="252730" y="0"/>
                  </a:moveTo>
                  <a:lnTo>
                    <a:pt x="2844705" y="0"/>
                  </a:lnTo>
                  <a:cubicBezTo>
                    <a:pt x="2984405" y="0"/>
                    <a:pt x="3097435" y="113030"/>
                    <a:pt x="3097435" y="252730"/>
                  </a:cubicBezTo>
                  <a:cubicBezTo>
                    <a:pt x="3097435" y="392430"/>
                    <a:pt x="2984405" y="505460"/>
                    <a:pt x="2844705" y="505460"/>
                  </a:cubicBezTo>
                  <a:lnTo>
                    <a:pt x="252730" y="505460"/>
                  </a:lnTo>
                  <a:cubicBezTo>
                    <a:pt x="113030" y="505460"/>
                    <a:pt x="0" y="392430"/>
                    <a:pt x="0" y="252730"/>
                  </a:cubicBezTo>
                  <a:cubicBezTo>
                    <a:pt x="0" y="113030"/>
                    <a:pt x="113030" y="0"/>
                    <a:pt x="252730" y="0"/>
                  </a:cubicBezTo>
                  <a:close/>
                </a:path>
              </a:pathLst>
            </a:custGeom>
            <a:solidFill>
              <a:srgbClr val="FFFFFF"/>
            </a:solidFill>
          </p:spPr>
        </p:sp>
      </p:grpSp>
      <p:sp>
        <p:nvSpPr>
          <p:cNvPr name="TextBox 16" id="16"/>
          <p:cNvSpPr txBox="true"/>
          <p:nvPr/>
        </p:nvSpPr>
        <p:spPr>
          <a:xfrm rot="0">
            <a:off x="10306638" y="9350388"/>
            <a:ext cx="4791474" cy="613410"/>
          </a:xfrm>
          <a:prstGeom prst="rect">
            <a:avLst/>
          </a:prstGeom>
        </p:spPr>
        <p:txBody>
          <a:bodyPr anchor="t" rtlCol="false" tIns="0" lIns="0" bIns="0" rIns="0">
            <a:spAutoFit/>
          </a:bodyPr>
          <a:lstStyle/>
          <a:p>
            <a:pPr algn="ctr">
              <a:lnSpc>
                <a:spcPts val="5040"/>
              </a:lnSpc>
            </a:pPr>
            <a:r>
              <a:rPr lang="en-US" b="true" sz="3600">
                <a:solidFill>
                  <a:srgbClr val="BF2086"/>
                </a:solidFill>
                <a:latin typeface="Open Sans 2 Bold"/>
                <a:ea typeface="Open Sans 2 Bold"/>
                <a:cs typeface="Open Sans 2 Bold"/>
                <a:sym typeface="Open Sans 2 Bold"/>
                <a:hlinkClick r:id="rId7" tooltip="https://vk.com/blagovrn?w=wall-9020671_5162"/>
              </a:rPr>
              <a:t>ВИДЕО С АЛИНОЙ</a:t>
            </a:r>
          </a:p>
        </p:txBody>
      </p:sp>
      <p:sp>
        <p:nvSpPr>
          <p:cNvPr name="TextBox 17" id="17"/>
          <p:cNvSpPr txBox="true"/>
          <p:nvPr/>
        </p:nvSpPr>
        <p:spPr>
          <a:xfrm rot="0">
            <a:off x="1028700" y="9914509"/>
            <a:ext cx="3518758" cy="323215"/>
          </a:xfrm>
          <a:prstGeom prst="rect">
            <a:avLst/>
          </a:prstGeom>
        </p:spPr>
        <p:txBody>
          <a:bodyPr anchor="t" rtlCol="false" tIns="0" lIns="0" bIns="0" rIns="0">
            <a:spAutoFit/>
          </a:bodyPr>
          <a:lstStyle/>
          <a:p>
            <a:pPr algn="l">
              <a:lnSpc>
                <a:spcPts val="2660"/>
              </a:lnSpc>
            </a:pPr>
            <a:r>
              <a:rPr lang="en-US" sz="1900">
                <a:solidFill>
                  <a:srgbClr val="525252"/>
                </a:solidFill>
                <a:latin typeface="Open Sans 1"/>
                <a:ea typeface="Open Sans 1"/>
                <a:cs typeface="Open Sans 1"/>
                <a:sym typeface="Open Sans 1"/>
              </a:rPr>
              <a:t>Фотограф Александр Нечаев</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75B776"/>
        </a:solidFill>
      </p:bgPr>
    </p:bg>
    <p:spTree>
      <p:nvGrpSpPr>
        <p:cNvPr id="1" name=""/>
        <p:cNvGrpSpPr/>
        <p:nvPr/>
      </p:nvGrpSpPr>
      <p:grpSpPr>
        <a:xfrm>
          <a:off x="0" y="0"/>
          <a:ext cx="0" cy="0"/>
          <a:chOff x="0" y="0"/>
          <a:chExt cx="0" cy="0"/>
        </a:xfrm>
      </p:grpSpPr>
      <p:sp>
        <p:nvSpPr>
          <p:cNvPr name="Freeform 2" id="2"/>
          <p:cNvSpPr/>
          <p:nvPr/>
        </p:nvSpPr>
        <p:spPr>
          <a:xfrm flipH="false" flipV="false" rot="8333099">
            <a:off x="189791" y="-3710412"/>
            <a:ext cx="29816641" cy="14952739"/>
          </a:xfrm>
          <a:custGeom>
            <a:avLst/>
            <a:gdLst/>
            <a:ahLst/>
            <a:cxnLst/>
            <a:rect r="r" b="b" t="t" l="l"/>
            <a:pathLst>
              <a:path h="14952739" w="29816641">
                <a:moveTo>
                  <a:pt x="0" y="0"/>
                </a:moveTo>
                <a:lnTo>
                  <a:pt x="29816641" y="0"/>
                </a:lnTo>
                <a:lnTo>
                  <a:pt x="29816641" y="14952738"/>
                </a:lnTo>
                <a:lnTo>
                  <a:pt x="0" y="14952738"/>
                </a:lnTo>
                <a:lnTo>
                  <a:pt x="0" y="0"/>
                </a:lnTo>
                <a:close/>
              </a:path>
            </a:pathLst>
          </a:custGeom>
          <a:blipFill>
            <a:blip r:embed="rId2"/>
            <a:stretch>
              <a:fillRect l="0" t="-11064" r="0" b="-11064"/>
            </a:stretch>
          </a:blipFill>
        </p:spPr>
      </p:sp>
      <p:sp>
        <p:nvSpPr>
          <p:cNvPr name="Freeform 3" id="3"/>
          <p:cNvSpPr/>
          <p:nvPr/>
        </p:nvSpPr>
        <p:spPr>
          <a:xfrm flipH="false" flipV="false" rot="6358050">
            <a:off x="-5155540" y="-7259898"/>
            <a:ext cx="29816641" cy="14952739"/>
          </a:xfrm>
          <a:custGeom>
            <a:avLst/>
            <a:gdLst/>
            <a:ahLst/>
            <a:cxnLst/>
            <a:rect r="r" b="b" t="t" l="l"/>
            <a:pathLst>
              <a:path h="14952739" w="29816641">
                <a:moveTo>
                  <a:pt x="0" y="0"/>
                </a:moveTo>
                <a:lnTo>
                  <a:pt x="29816641" y="0"/>
                </a:lnTo>
                <a:lnTo>
                  <a:pt x="29816641" y="14952739"/>
                </a:lnTo>
                <a:lnTo>
                  <a:pt x="0" y="14952739"/>
                </a:lnTo>
                <a:lnTo>
                  <a:pt x="0" y="0"/>
                </a:lnTo>
                <a:close/>
              </a:path>
            </a:pathLst>
          </a:custGeom>
          <a:blipFill>
            <a:blip r:embed="rId2"/>
            <a:stretch>
              <a:fillRect l="0" t="-11064" r="0" b="-11064"/>
            </a:stretch>
          </a:blipFill>
        </p:spPr>
      </p:sp>
      <p:grpSp>
        <p:nvGrpSpPr>
          <p:cNvPr name="Group 4" id="4"/>
          <p:cNvGrpSpPr/>
          <p:nvPr/>
        </p:nvGrpSpPr>
        <p:grpSpPr>
          <a:xfrm rot="0">
            <a:off x="-1536299" y="503553"/>
            <a:ext cx="10680299" cy="1775809"/>
            <a:chOff x="0" y="0"/>
            <a:chExt cx="2812918" cy="467703"/>
          </a:xfrm>
        </p:grpSpPr>
        <p:sp>
          <p:nvSpPr>
            <p:cNvPr name="Freeform 5" id="5"/>
            <p:cNvSpPr/>
            <p:nvPr/>
          </p:nvSpPr>
          <p:spPr>
            <a:xfrm flipH="false" flipV="false" rot="0">
              <a:off x="0" y="0"/>
              <a:ext cx="2812918" cy="467703"/>
            </a:xfrm>
            <a:custGeom>
              <a:avLst/>
              <a:gdLst/>
              <a:ahLst/>
              <a:cxnLst/>
              <a:rect r="r" b="b" t="t" l="l"/>
              <a:pathLst>
                <a:path h="467703" w="2812918">
                  <a:moveTo>
                    <a:pt x="71763" y="0"/>
                  </a:moveTo>
                  <a:lnTo>
                    <a:pt x="2741155" y="0"/>
                  </a:lnTo>
                  <a:cubicBezTo>
                    <a:pt x="2780789" y="0"/>
                    <a:pt x="2812918" y="32129"/>
                    <a:pt x="2812918" y="71763"/>
                  </a:cubicBezTo>
                  <a:lnTo>
                    <a:pt x="2812918" y="395940"/>
                  </a:lnTo>
                  <a:cubicBezTo>
                    <a:pt x="2812918" y="435573"/>
                    <a:pt x="2780789" y="467703"/>
                    <a:pt x="2741155" y="467703"/>
                  </a:cubicBezTo>
                  <a:lnTo>
                    <a:pt x="71763" y="467703"/>
                  </a:lnTo>
                  <a:cubicBezTo>
                    <a:pt x="32129" y="467703"/>
                    <a:pt x="0" y="435573"/>
                    <a:pt x="0" y="395940"/>
                  </a:cubicBezTo>
                  <a:lnTo>
                    <a:pt x="0" y="71763"/>
                  </a:lnTo>
                  <a:cubicBezTo>
                    <a:pt x="0" y="32129"/>
                    <a:pt x="32129" y="0"/>
                    <a:pt x="71763" y="0"/>
                  </a:cubicBezTo>
                  <a:close/>
                </a:path>
              </a:pathLst>
            </a:custGeom>
            <a:solidFill>
              <a:srgbClr val="BF2086"/>
            </a:solidFill>
          </p:spPr>
        </p:sp>
        <p:sp>
          <p:nvSpPr>
            <p:cNvPr name="TextBox 6" id="6"/>
            <p:cNvSpPr txBox="true"/>
            <p:nvPr/>
          </p:nvSpPr>
          <p:spPr>
            <a:xfrm>
              <a:off x="0" y="-38100"/>
              <a:ext cx="2812918" cy="505803"/>
            </a:xfrm>
            <a:prstGeom prst="rect">
              <a:avLst/>
            </a:prstGeom>
          </p:spPr>
          <p:txBody>
            <a:bodyPr anchor="ctr" rtlCol="false" tIns="50800" lIns="50800" bIns="50800" rIns="50800"/>
            <a:lstStyle/>
            <a:p>
              <a:pPr algn="ctr">
                <a:lnSpc>
                  <a:spcPts val="2659"/>
                </a:lnSpc>
                <a:spcBef>
                  <a:spcPct val="0"/>
                </a:spcBef>
              </a:pPr>
            </a:p>
          </p:txBody>
        </p:sp>
      </p:grpSp>
      <p:sp>
        <p:nvSpPr>
          <p:cNvPr name="TextBox 7" id="7"/>
          <p:cNvSpPr txBox="true"/>
          <p:nvPr/>
        </p:nvSpPr>
        <p:spPr>
          <a:xfrm rot="0">
            <a:off x="676085" y="2911154"/>
            <a:ext cx="7903991" cy="4442460"/>
          </a:xfrm>
          <a:prstGeom prst="rect">
            <a:avLst/>
          </a:prstGeom>
        </p:spPr>
        <p:txBody>
          <a:bodyPr anchor="t" rtlCol="false" tIns="0" lIns="0" bIns="0" rIns="0">
            <a:spAutoFit/>
          </a:bodyPr>
          <a:lstStyle/>
          <a:p>
            <a:pPr algn="l">
              <a:lnSpc>
                <a:spcPts val="5040"/>
              </a:lnSpc>
            </a:pPr>
            <a:r>
              <a:rPr lang="en-US" sz="3600" b="true">
                <a:solidFill>
                  <a:srgbClr val="FFFFFF"/>
                </a:solidFill>
                <a:latin typeface="Open Sans 1 Bold"/>
                <a:ea typeface="Open Sans 1 Bold"/>
                <a:cs typeface="Open Sans 1 Bold"/>
                <a:sym typeface="Open Sans 1 Bold"/>
              </a:rPr>
              <a:t>Во II квартале мы активно</a:t>
            </a:r>
          </a:p>
          <a:p>
            <a:pPr algn="l">
              <a:lnSpc>
                <a:spcPts val="5040"/>
              </a:lnSpc>
            </a:pPr>
            <a:r>
              <a:rPr lang="en-US" sz="3600" b="true">
                <a:solidFill>
                  <a:srgbClr val="FFFFFF"/>
                </a:solidFill>
                <a:latin typeface="Open Sans 1 Bold"/>
                <a:ea typeface="Open Sans 1 Bold"/>
                <a:cs typeface="Open Sans 1 Bold"/>
                <a:sym typeface="Open Sans 1 Bold"/>
              </a:rPr>
              <a:t>готовились к открытию</a:t>
            </a:r>
          </a:p>
          <a:p>
            <a:pPr algn="l">
              <a:lnSpc>
                <a:spcPts val="5040"/>
              </a:lnSpc>
            </a:pPr>
            <a:r>
              <a:rPr lang="en-US" sz="3600" b="true">
                <a:solidFill>
                  <a:srgbClr val="FFFFFF"/>
                </a:solidFill>
                <a:latin typeface="Open Sans 1 Bold"/>
                <a:ea typeface="Open Sans 1 Bold"/>
                <a:cs typeface="Open Sans 1 Bold"/>
                <a:sym typeface="Open Sans 1 Bold"/>
              </a:rPr>
              <a:t>Центра подготовки</a:t>
            </a:r>
          </a:p>
          <a:p>
            <a:pPr algn="l">
              <a:lnSpc>
                <a:spcPts val="5040"/>
              </a:lnSpc>
            </a:pPr>
            <a:r>
              <a:rPr lang="en-US" sz="3600" b="true">
                <a:solidFill>
                  <a:srgbClr val="FFFFFF"/>
                </a:solidFill>
                <a:latin typeface="Open Sans 1 Bold"/>
                <a:ea typeface="Open Sans 1 Bold"/>
                <a:cs typeface="Open Sans 1 Bold"/>
                <a:sym typeface="Open Sans 1 Bold"/>
              </a:rPr>
              <a:t>к трудоустройству выпускников интернатов Воронежской области “ТОЧКА СБОРКИ”</a:t>
            </a:r>
          </a:p>
          <a:p>
            <a:pPr algn="l">
              <a:lnSpc>
                <a:spcPts val="5040"/>
              </a:lnSpc>
            </a:pPr>
          </a:p>
        </p:txBody>
      </p:sp>
      <p:grpSp>
        <p:nvGrpSpPr>
          <p:cNvPr name="Group 8" id="8"/>
          <p:cNvGrpSpPr/>
          <p:nvPr/>
        </p:nvGrpSpPr>
        <p:grpSpPr>
          <a:xfrm rot="0">
            <a:off x="9884347" y="2608771"/>
            <a:ext cx="3975794" cy="738116"/>
            <a:chOff x="0" y="0"/>
            <a:chExt cx="2791022" cy="518160"/>
          </a:xfrm>
        </p:grpSpPr>
        <p:sp>
          <p:nvSpPr>
            <p:cNvPr name="Freeform 9" id="9"/>
            <p:cNvSpPr/>
            <p:nvPr/>
          </p:nvSpPr>
          <p:spPr>
            <a:xfrm flipH="false" flipV="false" rot="0">
              <a:off x="6350" y="6350"/>
              <a:ext cx="2778322" cy="505460"/>
            </a:xfrm>
            <a:custGeom>
              <a:avLst/>
              <a:gdLst/>
              <a:ahLst/>
              <a:cxnLst/>
              <a:rect r="r" b="b" t="t" l="l"/>
              <a:pathLst>
                <a:path h="505460" w="2778322">
                  <a:moveTo>
                    <a:pt x="252730" y="0"/>
                  </a:moveTo>
                  <a:lnTo>
                    <a:pt x="2525592" y="0"/>
                  </a:lnTo>
                  <a:cubicBezTo>
                    <a:pt x="2665292" y="0"/>
                    <a:pt x="2778322" y="113030"/>
                    <a:pt x="2778322" y="252730"/>
                  </a:cubicBezTo>
                  <a:cubicBezTo>
                    <a:pt x="2778322" y="392430"/>
                    <a:pt x="2665292" y="505460"/>
                    <a:pt x="2525592" y="505460"/>
                  </a:cubicBezTo>
                  <a:lnTo>
                    <a:pt x="252730" y="505460"/>
                  </a:lnTo>
                  <a:cubicBezTo>
                    <a:pt x="113030" y="505460"/>
                    <a:pt x="0" y="392430"/>
                    <a:pt x="0" y="252730"/>
                  </a:cubicBezTo>
                  <a:cubicBezTo>
                    <a:pt x="0" y="113030"/>
                    <a:pt x="113030" y="0"/>
                    <a:pt x="252730" y="0"/>
                  </a:cubicBezTo>
                  <a:close/>
                </a:path>
              </a:pathLst>
            </a:custGeom>
            <a:solidFill>
              <a:srgbClr val="FFFFFF"/>
            </a:solidFill>
          </p:spPr>
        </p:sp>
      </p:grpSp>
      <p:grpSp>
        <p:nvGrpSpPr>
          <p:cNvPr name="Group 10" id="10"/>
          <p:cNvGrpSpPr/>
          <p:nvPr/>
        </p:nvGrpSpPr>
        <p:grpSpPr>
          <a:xfrm rot="0">
            <a:off x="9884347" y="5146984"/>
            <a:ext cx="3161375" cy="738116"/>
            <a:chOff x="0" y="0"/>
            <a:chExt cx="2219297" cy="518160"/>
          </a:xfrm>
        </p:grpSpPr>
        <p:sp>
          <p:nvSpPr>
            <p:cNvPr name="Freeform 11" id="11"/>
            <p:cNvSpPr/>
            <p:nvPr/>
          </p:nvSpPr>
          <p:spPr>
            <a:xfrm flipH="false" flipV="false" rot="0">
              <a:off x="6350" y="6350"/>
              <a:ext cx="2206597" cy="505460"/>
            </a:xfrm>
            <a:custGeom>
              <a:avLst/>
              <a:gdLst/>
              <a:ahLst/>
              <a:cxnLst/>
              <a:rect r="r" b="b" t="t" l="l"/>
              <a:pathLst>
                <a:path h="505460" w="2206597">
                  <a:moveTo>
                    <a:pt x="252730" y="0"/>
                  </a:moveTo>
                  <a:lnTo>
                    <a:pt x="1953867" y="0"/>
                  </a:lnTo>
                  <a:cubicBezTo>
                    <a:pt x="2093567" y="0"/>
                    <a:pt x="2206597" y="113030"/>
                    <a:pt x="2206597" y="252730"/>
                  </a:cubicBezTo>
                  <a:cubicBezTo>
                    <a:pt x="2206597" y="392430"/>
                    <a:pt x="2093567" y="505460"/>
                    <a:pt x="1953867" y="505460"/>
                  </a:cubicBezTo>
                  <a:lnTo>
                    <a:pt x="252730" y="505460"/>
                  </a:lnTo>
                  <a:cubicBezTo>
                    <a:pt x="113030" y="505460"/>
                    <a:pt x="0" y="392430"/>
                    <a:pt x="0" y="252730"/>
                  </a:cubicBezTo>
                  <a:cubicBezTo>
                    <a:pt x="0" y="113030"/>
                    <a:pt x="113030" y="0"/>
                    <a:pt x="252730" y="0"/>
                  </a:cubicBezTo>
                  <a:close/>
                </a:path>
              </a:pathLst>
            </a:custGeom>
            <a:solidFill>
              <a:srgbClr val="FFFFFF"/>
            </a:solidFill>
          </p:spPr>
        </p:sp>
      </p:grpSp>
      <p:grpSp>
        <p:nvGrpSpPr>
          <p:cNvPr name="Group 12" id="12"/>
          <p:cNvGrpSpPr/>
          <p:nvPr/>
        </p:nvGrpSpPr>
        <p:grpSpPr>
          <a:xfrm rot="0">
            <a:off x="9884347" y="7052692"/>
            <a:ext cx="1987897" cy="738116"/>
            <a:chOff x="0" y="0"/>
            <a:chExt cx="1395511" cy="518160"/>
          </a:xfrm>
        </p:grpSpPr>
        <p:sp>
          <p:nvSpPr>
            <p:cNvPr name="Freeform 13" id="13"/>
            <p:cNvSpPr/>
            <p:nvPr/>
          </p:nvSpPr>
          <p:spPr>
            <a:xfrm flipH="false" flipV="false" rot="0">
              <a:off x="6350" y="6350"/>
              <a:ext cx="1382811" cy="505460"/>
            </a:xfrm>
            <a:custGeom>
              <a:avLst/>
              <a:gdLst/>
              <a:ahLst/>
              <a:cxnLst/>
              <a:rect r="r" b="b" t="t" l="l"/>
              <a:pathLst>
                <a:path h="505460" w="1382811">
                  <a:moveTo>
                    <a:pt x="252730" y="0"/>
                  </a:moveTo>
                  <a:lnTo>
                    <a:pt x="1130081" y="0"/>
                  </a:lnTo>
                  <a:cubicBezTo>
                    <a:pt x="1269781" y="0"/>
                    <a:pt x="1382811" y="113030"/>
                    <a:pt x="1382811" y="252730"/>
                  </a:cubicBezTo>
                  <a:cubicBezTo>
                    <a:pt x="1382811" y="392430"/>
                    <a:pt x="1269781" y="505460"/>
                    <a:pt x="1130081" y="505460"/>
                  </a:cubicBezTo>
                  <a:lnTo>
                    <a:pt x="252730" y="505460"/>
                  </a:lnTo>
                  <a:cubicBezTo>
                    <a:pt x="113030" y="505460"/>
                    <a:pt x="0" y="392430"/>
                    <a:pt x="0" y="252730"/>
                  </a:cubicBezTo>
                  <a:cubicBezTo>
                    <a:pt x="0" y="113030"/>
                    <a:pt x="113030" y="0"/>
                    <a:pt x="252730" y="0"/>
                  </a:cubicBezTo>
                  <a:close/>
                </a:path>
              </a:pathLst>
            </a:custGeom>
            <a:solidFill>
              <a:srgbClr val="FFFFFF"/>
            </a:solidFill>
          </p:spPr>
        </p:sp>
      </p:grpSp>
      <p:grpSp>
        <p:nvGrpSpPr>
          <p:cNvPr name="Group 14" id="14"/>
          <p:cNvGrpSpPr/>
          <p:nvPr/>
        </p:nvGrpSpPr>
        <p:grpSpPr>
          <a:xfrm rot="0">
            <a:off x="676085" y="6873737"/>
            <a:ext cx="3522270" cy="738116"/>
            <a:chOff x="0" y="0"/>
            <a:chExt cx="2472646" cy="518160"/>
          </a:xfrm>
        </p:grpSpPr>
        <p:sp>
          <p:nvSpPr>
            <p:cNvPr name="Freeform 15" id="15"/>
            <p:cNvSpPr/>
            <p:nvPr/>
          </p:nvSpPr>
          <p:spPr>
            <a:xfrm flipH="false" flipV="false" rot="0">
              <a:off x="6350" y="6350"/>
              <a:ext cx="2459946" cy="505460"/>
            </a:xfrm>
            <a:custGeom>
              <a:avLst/>
              <a:gdLst/>
              <a:ahLst/>
              <a:cxnLst/>
              <a:rect r="r" b="b" t="t" l="l"/>
              <a:pathLst>
                <a:path h="505460" w="2459946">
                  <a:moveTo>
                    <a:pt x="252730" y="0"/>
                  </a:moveTo>
                  <a:lnTo>
                    <a:pt x="2207216" y="0"/>
                  </a:lnTo>
                  <a:cubicBezTo>
                    <a:pt x="2346916" y="0"/>
                    <a:pt x="2459946" y="113030"/>
                    <a:pt x="2459946" y="252730"/>
                  </a:cubicBezTo>
                  <a:cubicBezTo>
                    <a:pt x="2459946" y="392430"/>
                    <a:pt x="2346916" y="505460"/>
                    <a:pt x="2207216" y="505460"/>
                  </a:cubicBezTo>
                  <a:lnTo>
                    <a:pt x="252730" y="505460"/>
                  </a:lnTo>
                  <a:cubicBezTo>
                    <a:pt x="113030" y="505460"/>
                    <a:pt x="0" y="392430"/>
                    <a:pt x="0" y="252730"/>
                  </a:cubicBezTo>
                  <a:cubicBezTo>
                    <a:pt x="0" y="113030"/>
                    <a:pt x="113030" y="0"/>
                    <a:pt x="252730" y="0"/>
                  </a:cubicBezTo>
                  <a:close/>
                </a:path>
              </a:pathLst>
            </a:custGeom>
            <a:solidFill>
              <a:srgbClr val="FFFFFF"/>
            </a:solidFill>
          </p:spPr>
        </p:sp>
      </p:grpSp>
      <p:grpSp>
        <p:nvGrpSpPr>
          <p:cNvPr name="Group 16" id="16"/>
          <p:cNvGrpSpPr/>
          <p:nvPr/>
        </p:nvGrpSpPr>
        <p:grpSpPr>
          <a:xfrm rot="0">
            <a:off x="9884347" y="8344651"/>
            <a:ext cx="4502111" cy="738116"/>
            <a:chOff x="0" y="0"/>
            <a:chExt cx="3160498" cy="518160"/>
          </a:xfrm>
        </p:grpSpPr>
        <p:sp>
          <p:nvSpPr>
            <p:cNvPr name="Freeform 17" id="17"/>
            <p:cNvSpPr/>
            <p:nvPr/>
          </p:nvSpPr>
          <p:spPr>
            <a:xfrm flipH="false" flipV="false" rot="0">
              <a:off x="6350" y="6350"/>
              <a:ext cx="3147798" cy="505460"/>
            </a:xfrm>
            <a:custGeom>
              <a:avLst/>
              <a:gdLst/>
              <a:ahLst/>
              <a:cxnLst/>
              <a:rect r="r" b="b" t="t" l="l"/>
              <a:pathLst>
                <a:path h="505460" w="3147798">
                  <a:moveTo>
                    <a:pt x="252730" y="0"/>
                  </a:moveTo>
                  <a:lnTo>
                    <a:pt x="2895068" y="0"/>
                  </a:lnTo>
                  <a:cubicBezTo>
                    <a:pt x="3034768" y="0"/>
                    <a:pt x="3147798" y="113030"/>
                    <a:pt x="3147798" y="252730"/>
                  </a:cubicBezTo>
                  <a:cubicBezTo>
                    <a:pt x="3147798" y="392430"/>
                    <a:pt x="3034768" y="505460"/>
                    <a:pt x="2895068" y="505460"/>
                  </a:cubicBezTo>
                  <a:lnTo>
                    <a:pt x="252730" y="505460"/>
                  </a:lnTo>
                  <a:cubicBezTo>
                    <a:pt x="113030" y="505460"/>
                    <a:pt x="0" y="392430"/>
                    <a:pt x="0" y="252730"/>
                  </a:cubicBezTo>
                  <a:cubicBezTo>
                    <a:pt x="0" y="113030"/>
                    <a:pt x="113030" y="0"/>
                    <a:pt x="252730" y="0"/>
                  </a:cubicBezTo>
                  <a:close/>
                </a:path>
              </a:pathLst>
            </a:custGeom>
            <a:solidFill>
              <a:srgbClr val="FFFFFF"/>
            </a:solidFill>
          </p:spPr>
        </p:sp>
      </p:grpSp>
      <p:sp>
        <p:nvSpPr>
          <p:cNvPr name="TextBox 18" id="18"/>
          <p:cNvSpPr txBox="true"/>
          <p:nvPr/>
        </p:nvSpPr>
        <p:spPr>
          <a:xfrm rot="0">
            <a:off x="676085" y="916795"/>
            <a:ext cx="7903991" cy="854075"/>
          </a:xfrm>
          <a:prstGeom prst="rect">
            <a:avLst/>
          </a:prstGeom>
        </p:spPr>
        <p:txBody>
          <a:bodyPr anchor="t" rtlCol="false" tIns="0" lIns="0" bIns="0" rIns="0">
            <a:spAutoFit/>
          </a:bodyPr>
          <a:lstStyle/>
          <a:p>
            <a:pPr algn="just">
              <a:lnSpc>
                <a:spcPts val="6999"/>
              </a:lnSpc>
            </a:pPr>
            <a:r>
              <a:rPr lang="en-US" b="true" sz="4999">
                <a:solidFill>
                  <a:srgbClr val="FFFFFF"/>
                </a:solidFill>
                <a:latin typeface="Open Sans 1 Bold"/>
                <a:ea typeface="Open Sans 1 Bold"/>
                <a:cs typeface="Open Sans 1 Bold"/>
                <a:sym typeface="Open Sans 1 Bold"/>
              </a:rPr>
              <a:t>#ТОЧКАСБОРКИ_БЛАГО</a:t>
            </a:r>
          </a:p>
        </p:txBody>
      </p:sp>
      <p:sp>
        <p:nvSpPr>
          <p:cNvPr name="TextBox 19" id="19"/>
          <p:cNvSpPr txBox="true"/>
          <p:nvPr/>
        </p:nvSpPr>
        <p:spPr>
          <a:xfrm rot="0">
            <a:off x="10067558" y="2589721"/>
            <a:ext cx="7441628" cy="6356985"/>
          </a:xfrm>
          <a:prstGeom prst="rect">
            <a:avLst/>
          </a:prstGeom>
        </p:spPr>
        <p:txBody>
          <a:bodyPr anchor="t" rtlCol="false" tIns="0" lIns="0" bIns="0" rIns="0">
            <a:spAutoFit/>
          </a:bodyPr>
          <a:lstStyle/>
          <a:p>
            <a:pPr algn="l">
              <a:lnSpc>
                <a:spcPts val="5040"/>
              </a:lnSpc>
            </a:pPr>
            <a:r>
              <a:rPr lang="en-US" sz="3600" b="true">
                <a:solidFill>
                  <a:srgbClr val="BF2086"/>
                </a:solidFill>
                <a:latin typeface="Open Sans 1 Bold"/>
                <a:ea typeface="Open Sans 1 Bold"/>
                <a:cs typeface="Open Sans 1 Bold"/>
                <a:sym typeface="Open Sans 1 Bold"/>
              </a:rPr>
              <a:t>Тренинг-центр</a:t>
            </a:r>
            <a:r>
              <a:rPr lang="en-US" sz="3600" b="true">
                <a:solidFill>
                  <a:srgbClr val="FFFFFF"/>
                </a:solidFill>
                <a:latin typeface="Open Sans 1 Bold"/>
                <a:ea typeface="Open Sans 1 Bold"/>
                <a:cs typeface="Open Sans 1 Bold"/>
                <a:sym typeface="Open Sans 1 Bold"/>
              </a:rPr>
              <a:t>   -  помощь  психолога-профориентолога, мастер-классы #ПодариНавык</a:t>
            </a:r>
          </a:p>
          <a:p>
            <a:pPr algn="l">
              <a:lnSpc>
                <a:spcPts val="5040"/>
              </a:lnSpc>
            </a:pPr>
          </a:p>
          <a:p>
            <a:pPr algn="l">
              <a:lnSpc>
                <a:spcPts val="5040"/>
              </a:lnSpc>
            </a:pPr>
            <a:r>
              <a:rPr lang="en-US" sz="3600" b="true">
                <a:solidFill>
                  <a:srgbClr val="BF2086"/>
                </a:solidFill>
                <a:latin typeface="Open Sans 1 Bold"/>
                <a:ea typeface="Open Sans 1 Bold"/>
                <a:cs typeface="Open Sans 1 Bold"/>
                <a:sym typeface="Open Sans 1 Bold"/>
              </a:rPr>
              <a:t>М</a:t>
            </a:r>
            <a:r>
              <a:rPr lang="en-US" sz="3600" b="true">
                <a:solidFill>
                  <a:srgbClr val="BF2086"/>
                </a:solidFill>
                <a:latin typeface="Open Sans 1 Bold"/>
                <a:ea typeface="Open Sans 1 Bold"/>
                <a:cs typeface="Open Sans 1 Bold"/>
                <a:sym typeface="Open Sans 1 Bold"/>
              </a:rPr>
              <a:t>астерская  </a:t>
            </a:r>
            <a:r>
              <a:rPr lang="en-US" sz="3600" b="true">
                <a:solidFill>
                  <a:srgbClr val="FFFFFF"/>
                </a:solidFill>
                <a:latin typeface="Open Sans 1 Bold"/>
                <a:ea typeface="Open Sans 1 Bold"/>
                <a:cs typeface="Open Sans 1 Bold"/>
                <a:sym typeface="Open Sans 1 Bold"/>
              </a:rPr>
              <a:t>с наставниками и координатором</a:t>
            </a:r>
          </a:p>
          <a:p>
            <a:pPr algn="l">
              <a:lnSpc>
                <a:spcPts val="5040"/>
              </a:lnSpc>
            </a:pPr>
          </a:p>
          <a:p>
            <a:pPr algn="l">
              <a:lnSpc>
                <a:spcPts val="5040"/>
              </a:lnSpc>
            </a:pPr>
            <a:r>
              <a:rPr lang="en-US" sz="3600" b="true">
                <a:solidFill>
                  <a:srgbClr val="BF2086"/>
                </a:solidFill>
                <a:latin typeface="Open Sans 1 Bold"/>
                <a:ea typeface="Open Sans 1 Bold"/>
                <a:cs typeface="Open Sans 1 Bold"/>
                <a:sym typeface="Open Sans 1 Bold"/>
              </a:rPr>
              <a:t>Жилье </a:t>
            </a:r>
            <a:r>
              <a:rPr lang="en-US" sz="3600" b="true">
                <a:solidFill>
                  <a:srgbClr val="FFFFFF"/>
                </a:solidFill>
                <a:latin typeface="Open Sans 1 Bold"/>
                <a:ea typeface="Open Sans 1 Bold"/>
                <a:cs typeface="Open Sans 1 Bold"/>
                <a:sym typeface="Open Sans 1 Bold"/>
              </a:rPr>
              <a:t> на время работы</a:t>
            </a:r>
          </a:p>
          <a:p>
            <a:pPr algn="l">
              <a:lnSpc>
                <a:spcPts val="5040"/>
              </a:lnSpc>
            </a:pPr>
          </a:p>
          <a:p>
            <a:pPr algn="l">
              <a:lnSpc>
                <a:spcPts val="5040"/>
              </a:lnSpc>
            </a:pPr>
            <a:r>
              <a:rPr lang="en-US" sz="3600" b="true">
                <a:solidFill>
                  <a:srgbClr val="BF2086"/>
                </a:solidFill>
                <a:latin typeface="Open Sans 1 Bold"/>
                <a:ea typeface="Open Sans 1 Bold"/>
                <a:cs typeface="Open Sans 1 Bold"/>
                <a:sym typeface="Open Sans 1 Bold"/>
              </a:rPr>
              <a:t>Т</a:t>
            </a:r>
            <a:r>
              <a:rPr lang="en-US" sz="3600" b="true">
                <a:solidFill>
                  <a:srgbClr val="BF2086"/>
                </a:solidFill>
                <a:latin typeface="Open Sans 1 Bold"/>
                <a:ea typeface="Open Sans 1 Bold"/>
                <a:cs typeface="Open Sans 1 Bold"/>
                <a:sym typeface="Open Sans 1 Bold"/>
              </a:rPr>
              <a:t>рудоустройство</a:t>
            </a:r>
            <a:r>
              <a:rPr lang="en-US" sz="3600" b="true">
                <a:solidFill>
                  <a:srgbClr val="FFFFFF"/>
                </a:solidFill>
                <a:latin typeface="Open Sans 1 Bold"/>
                <a:ea typeface="Open Sans 1 Bold"/>
                <a:cs typeface="Open Sans 1 Bold"/>
                <a:sym typeface="Open Sans 1 Bold"/>
              </a:rPr>
              <a:t>   в компании</a:t>
            </a:r>
          </a:p>
        </p:txBody>
      </p:sp>
      <p:sp>
        <p:nvSpPr>
          <p:cNvPr name="TextBox 20" id="20"/>
          <p:cNvSpPr txBox="true"/>
          <p:nvPr/>
        </p:nvSpPr>
        <p:spPr>
          <a:xfrm rot="0">
            <a:off x="10067558" y="1159047"/>
            <a:ext cx="7238131" cy="502920"/>
          </a:xfrm>
          <a:prstGeom prst="rect">
            <a:avLst/>
          </a:prstGeom>
        </p:spPr>
        <p:txBody>
          <a:bodyPr anchor="t" rtlCol="false" tIns="0" lIns="0" bIns="0" rIns="0">
            <a:spAutoFit/>
          </a:bodyPr>
          <a:lstStyle/>
          <a:p>
            <a:pPr algn="l">
              <a:lnSpc>
                <a:spcPts val="3960"/>
              </a:lnSpc>
              <a:spcBef>
                <a:spcPct val="0"/>
              </a:spcBef>
            </a:pPr>
            <a:r>
              <a:rPr lang="en-US" b="true" sz="3600" spc="-36">
                <a:solidFill>
                  <a:srgbClr val="FFFFFF"/>
                </a:solidFill>
                <a:latin typeface="Open Sans 1 Bold"/>
                <a:ea typeface="Open Sans 1 Bold"/>
                <a:cs typeface="Open Sans 1 Bold"/>
                <a:sym typeface="Open Sans 1 Bold"/>
              </a:rPr>
              <a:t>ГЛАВНЫЙ ПРОЕКТ 2025 ГОДА</a:t>
            </a:r>
          </a:p>
        </p:txBody>
      </p:sp>
      <p:sp>
        <p:nvSpPr>
          <p:cNvPr name="TextBox 21" id="21"/>
          <p:cNvSpPr txBox="true"/>
          <p:nvPr/>
        </p:nvSpPr>
        <p:spPr>
          <a:xfrm rot="0">
            <a:off x="676085" y="6902753"/>
            <a:ext cx="3341851" cy="613410"/>
          </a:xfrm>
          <a:prstGeom prst="rect">
            <a:avLst/>
          </a:prstGeom>
        </p:spPr>
        <p:txBody>
          <a:bodyPr anchor="t" rtlCol="false" tIns="0" lIns="0" bIns="0" rIns="0">
            <a:spAutoFit/>
          </a:bodyPr>
          <a:lstStyle/>
          <a:p>
            <a:pPr algn="ctr">
              <a:lnSpc>
                <a:spcPts val="5040"/>
              </a:lnSpc>
            </a:pPr>
            <a:r>
              <a:rPr lang="en-US" b="true" sz="3600">
                <a:solidFill>
                  <a:srgbClr val="75B776"/>
                </a:solidFill>
                <a:latin typeface="Open Sans 2 Bold"/>
                <a:ea typeface="Open Sans 2 Bold"/>
                <a:cs typeface="Open Sans 2 Bold"/>
                <a:sym typeface="Open Sans 2 Bold"/>
                <a:hlinkClick r:id="rId3" tooltip="https://trud.blago-vrn.ru"/>
              </a:rPr>
              <a:t>О ПРОЕКТЕ</a:t>
            </a:r>
          </a:p>
        </p:txBody>
      </p:sp>
      <p:sp>
        <p:nvSpPr>
          <p:cNvPr name="Freeform 22" id="22">
            <a:hlinkClick r:id="rId5" tooltip="https://blago-vrn.ru"/>
          </p:cNvPr>
          <p:cNvSpPr/>
          <p:nvPr/>
        </p:nvSpPr>
        <p:spPr>
          <a:xfrm flipH="false" flipV="false" rot="0">
            <a:off x="246129" y="9258300"/>
            <a:ext cx="3189888" cy="864262"/>
          </a:xfrm>
          <a:custGeom>
            <a:avLst/>
            <a:gdLst/>
            <a:ahLst/>
            <a:cxnLst/>
            <a:rect r="r" b="b" t="t" l="l"/>
            <a:pathLst>
              <a:path h="864262" w="3189888">
                <a:moveTo>
                  <a:pt x="0" y="0"/>
                </a:moveTo>
                <a:lnTo>
                  <a:pt x="3189888" y="0"/>
                </a:lnTo>
                <a:lnTo>
                  <a:pt x="3189888" y="864262"/>
                </a:lnTo>
                <a:lnTo>
                  <a:pt x="0" y="864262"/>
                </a:lnTo>
                <a:lnTo>
                  <a:pt x="0" y="0"/>
                </a:lnTo>
                <a:close/>
              </a:path>
            </a:pathLst>
          </a:custGeom>
          <a:blipFill>
            <a:blip r:embed="rId4"/>
            <a:stretch>
              <a:fillRect l="0" t="-51079" r="0" b="-56532"/>
            </a:stretch>
          </a:blipFill>
        </p:spPr>
      </p:sp>
      <p:sp>
        <p:nvSpPr>
          <p:cNvPr name="Freeform 23" id="23"/>
          <p:cNvSpPr/>
          <p:nvPr/>
        </p:nvSpPr>
        <p:spPr>
          <a:xfrm flipH="false" flipV="false" rot="0">
            <a:off x="6213866" y="5885100"/>
            <a:ext cx="3670481" cy="5300118"/>
          </a:xfrm>
          <a:custGeom>
            <a:avLst/>
            <a:gdLst/>
            <a:ahLst/>
            <a:cxnLst/>
            <a:rect r="r" b="b" t="t" l="l"/>
            <a:pathLst>
              <a:path h="5300118" w="3670481">
                <a:moveTo>
                  <a:pt x="0" y="0"/>
                </a:moveTo>
                <a:lnTo>
                  <a:pt x="3670481" y="0"/>
                </a:lnTo>
                <a:lnTo>
                  <a:pt x="3670481" y="5300118"/>
                </a:lnTo>
                <a:lnTo>
                  <a:pt x="0" y="5300118"/>
                </a:lnTo>
                <a:lnTo>
                  <a:pt x="0" y="0"/>
                </a:lnTo>
                <a:close/>
              </a:path>
            </a:pathLst>
          </a:custGeom>
          <a:blipFill>
            <a:blip r:embed="rId6"/>
            <a:stretch>
              <a:fillRect l="-27009" t="-15085" r="0" b="-1704"/>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75B776"/>
        </a:solidFill>
      </p:bgPr>
    </p:bg>
    <p:spTree>
      <p:nvGrpSpPr>
        <p:cNvPr id="1" name=""/>
        <p:cNvGrpSpPr/>
        <p:nvPr/>
      </p:nvGrpSpPr>
      <p:grpSpPr>
        <a:xfrm>
          <a:off x="0" y="0"/>
          <a:ext cx="0" cy="0"/>
          <a:chOff x="0" y="0"/>
          <a:chExt cx="0" cy="0"/>
        </a:xfrm>
      </p:grpSpPr>
      <p:grpSp>
        <p:nvGrpSpPr>
          <p:cNvPr name="Group 2" id="2"/>
          <p:cNvGrpSpPr/>
          <p:nvPr/>
        </p:nvGrpSpPr>
        <p:grpSpPr>
          <a:xfrm rot="0">
            <a:off x="-1536299" y="503553"/>
            <a:ext cx="10680299" cy="1775809"/>
            <a:chOff x="0" y="0"/>
            <a:chExt cx="2812918" cy="467703"/>
          </a:xfrm>
        </p:grpSpPr>
        <p:sp>
          <p:nvSpPr>
            <p:cNvPr name="Freeform 3" id="3"/>
            <p:cNvSpPr/>
            <p:nvPr/>
          </p:nvSpPr>
          <p:spPr>
            <a:xfrm flipH="false" flipV="false" rot="0">
              <a:off x="0" y="0"/>
              <a:ext cx="2812918" cy="467703"/>
            </a:xfrm>
            <a:custGeom>
              <a:avLst/>
              <a:gdLst/>
              <a:ahLst/>
              <a:cxnLst/>
              <a:rect r="r" b="b" t="t" l="l"/>
              <a:pathLst>
                <a:path h="467703" w="2812918">
                  <a:moveTo>
                    <a:pt x="71763" y="0"/>
                  </a:moveTo>
                  <a:lnTo>
                    <a:pt x="2741155" y="0"/>
                  </a:lnTo>
                  <a:cubicBezTo>
                    <a:pt x="2780789" y="0"/>
                    <a:pt x="2812918" y="32129"/>
                    <a:pt x="2812918" y="71763"/>
                  </a:cubicBezTo>
                  <a:lnTo>
                    <a:pt x="2812918" y="395940"/>
                  </a:lnTo>
                  <a:cubicBezTo>
                    <a:pt x="2812918" y="435573"/>
                    <a:pt x="2780789" y="467703"/>
                    <a:pt x="2741155" y="467703"/>
                  </a:cubicBezTo>
                  <a:lnTo>
                    <a:pt x="71763" y="467703"/>
                  </a:lnTo>
                  <a:cubicBezTo>
                    <a:pt x="32129" y="467703"/>
                    <a:pt x="0" y="435573"/>
                    <a:pt x="0" y="395940"/>
                  </a:cubicBezTo>
                  <a:lnTo>
                    <a:pt x="0" y="71763"/>
                  </a:lnTo>
                  <a:cubicBezTo>
                    <a:pt x="0" y="32129"/>
                    <a:pt x="32129" y="0"/>
                    <a:pt x="71763" y="0"/>
                  </a:cubicBezTo>
                  <a:close/>
                </a:path>
              </a:pathLst>
            </a:custGeom>
            <a:solidFill>
              <a:srgbClr val="BF2086"/>
            </a:solidFill>
          </p:spPr>
        </p:sp>
        <p:sp>
          <p:nvSpPr>
            <p:cNvPr name="TextBox 4" id="4"/>
            <p:cNvSpPr txBox="true"/>
            <p:nvPr/>
          </p:nvSpPr>
          <p:spPr>
            <a:xfrm>
              <a:off x="0" y="-38100"/>
              <a:ext cx="2812918" cy="505803"/>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6201706" y="8451891"/>
            <a:ext cx="5661296" cy="809471"/>
            <a:chOff x="0" y="0"/>
            <a:chExt cx="3623920" cy="518160"/>
          </a:xfrm>
        </p:grpSpPr>
        <p:sp>
          <p:nvSpPr>
            <p:cNvPr name="Freeform 6" id="6"/>
            <p:cNvSpPr/>
            <p:nvPr/>
          </p:nvSpPr>
          <p:spPr>
            <a:xfrm flipH="false" flipV="false" rot="0">
              <a:off x="6350" y="6350"/>
              <a:ext cx="3611219" cy="505460"/>
            </a:xfrm>
            <a:custGeom>
              <a:avLst/>
              <a:gdLst/>
              <a:ahLst/>
              <a:cxnLst/>
              <a:rect r="r" b="b" t="t" l="l"/>
              <a:pathLst>
                <a:path h="505460" w="3611219">
                  <a:moveTo>
                    <a:pt x="252730" y="0"/>
                  </a:moveTo>
                  <a:lnTo>
                    <a:pt x="3358490" y="0"/>
                  </a:lnTo>
                  <a:cubicBezTo>
                    <a:pt x="3498190" y="0"/>
                    <a:pt x="3611219" y="113030"/>
                    <a:pt x="3611219" y="252730"/>
                  </a:cubicBezTo>
                  <a:cubicBezTo>
                    <a:pt x="3611219" y="392430"/>
                    <a:pt x="3498190" y="505460"/>
                    <a:pt x="3358490" y="505460"/>
                  </a:cubicBezTo>
                  <a:lnTo>
                    <a:pt x="252730" y="505460"/>
                  </a:lnTo>
                  <a:cubicBezTo>
                    <a:pt x="113030" y="505460"/>
                    <a:pt x="0" y="392430"/>
                    <a:pt x="0" y="252730"/>
                  </a:cubicBezTo>
                  <a:cubicBezTo>
                    <a:pt x="0" y="113030"/>
                    <a:pt x="113030" y="0"/>
                    <a:pt x="252730" y="0"/>
                  </a:cubicBezTo>
                  <a:close/>
                </a:path>
              </a:pathLst>
            </a:custGeom>
            <a:solidFill>
              <a:srgbClr val="FFFFFF"/>
            </a:solidFill>
          </p:spPr>
        </p:sp>
      </p:grpSp>
      <p:sp>
        <p:nvSpPr>
          <p:cNvPr name="Freeform 7" id="7"/>
          <p:cNvSpPr/>
          <p:nvPr/>
        </p:nvSpPr>
        <p:spPr>
          <a:xfrm flipH="false" flipV="false" rot="0">
            <a:off x="6287232" y="2983991"/>
            <a:ext cx="3885468" cy="3488492"/>
          </a:xfrm>
          <a:custGeom>
            <a:avLst/>
            <a:gdLst/>
            <a:ahLst/>
            <a:cxnLst/>
            <a:rect r="r" b="b" t="t" l="l"/>
            <a:pathLst>
              <a:path h="3488492" w="3885468">
                <a:moveTo>
                  <a:pt x="0" y="0"/>
                </a:moveTo>
                <a:lnTo>
                  <a:pt x="3885468" y="0"/>
                </a:lnTo>
                <a:lnTo>
                  <a:pt x="3885468" y="3488492"/>
                </a:lnTo>
                <a:lnTo>
                  <a:pt x="0" y="3488492"/>
                </a:lnTo>
                <a:lnTo>
                  <a:pt x="0" y="0"/>
                </a:lnTo>
                <a:close/>
              </a:path>
            </a:pathLst>
          </a:custGeom>
          <a:blipFill>
            <a:blip r:embed="rId2"/>
            <a:stretch>
              <a:fillRect l="0" t="-50121" r="0" b="-97889"/>
            </a:stretch>
          </a:blipFill>
        </p:spPr>
      </p:sp>
      <p:sp>
        <p:nvSpPr>
          <p:cNvPr name="Freeform 8" id="8"/>
          <p:cNvSpPr/>
          <p:nvPr/>
        </p:nvSpPr>
        <p:spPr>
          <a:xfrm flipH="false" flipV="false" rot="0">
            <a:off x="10172700" y="2983991"/>
            <a:ext cx="3753353" cy="3488492"/>
          </a:xfrm>
          <a:custGeom>
            <a:avLst/>
            <a:gdLst/>
            <a:ahLst/>
            <a:cxnLst/>
            <a:rect r="r" b="b" t="t" l="l"/>
            <a:pathLst>
              <a:path h="3488492" w="3753353">
                <a:moveTo>
                  <a:pt x="0" y="0"/>
                </a:moveTo>
                <a:lnTo>
                  <a:pt x="3753353" y="0"/>
                </a:lnTo>
                <a:lnTo>
                  <a:pt x="3753353" y="3488492"/>
                </a:lnTo>
                <a:lnTo>
                  <a:pt x="0" y="3488492"/>
                </a:lnTo>
                <a:lnTo>
                  <a:pt x="0" y="0"/>
                </a:lnTo>
                <a:close/>
              </a:path>
            </a:pathLst>
          </a:custGeom>
          <a:blipFill>
            <a:blip r:embed="rId3"/>
            <a:stretch>
              <a:fillRect l="-31808" t="-5514" r="-42534" b="0"/>
            </a:stretch>
          </a:blipFill>
        </p:spPr>
      </p:sp>
      <p:sp>
        <p:nvSpPr>
          <p:cNvPr name="Freeform 9" id="9"/>
          <p:cNvSpPr/>
          <p:nvPr/>
        </p:nvSpPr>
        <p:spPr>
          <a:xfrm flipH="true" flipV="false" rot="-1249191">
            <a:off x="12562142" y="4343350"/>
            <a:ext cx="5552727" cy="4954153"/>
          </a:xfrm>
          <a:custGeom>
            <a:avLst/>
            <a:gdLst/>
            <a:ahLst/>
            <a:cxnLst/>
            <a:rect r="r" b="b" t="t" l="l"/>
            <a:pathLst>
              <a:path h="4954153" w="5552727">
                <a:moveTo>
                  <a:pt x="5552727" y="0"/>
                </a:moveTo>
                <a:lnTo>
                  <a:pt x="0" y="0"/>
                </a:lnTo>
                <a:lnTo>
                  <a:pt x="0" y="4954153"/>
                </a:lnTo>
                <a:lnTo>
                  <a:pt x="5552727" y="4954153"/>
                </a:lnTo>
                <a:lnTo>
                  <a:pt x="5552727" y="0"/>
                </a:lnTo>
                <a:close/>
              </a:path>
            </a:pathLst>
          </a:custGeom>
          <a:blipFill>
            <a:blip r:embed="rId4"/>
            <a:stretch>
              <a:fillRect l="0" t="0" r="0" b="0"/>
            </a:stretch>
          </a:blipFill>
        </p:spPr>
      </p:sp>
      <p:sp>
        <p:nvSpPr>
          <p:cNvPr name="Freeform 10" id="10"/>
          <p:cNvSpPr/>
          <p:nvPr/>
        </p:nvSpPr>
        <p:spPr>
          <a:xfrm flipH="false" flipV="false" rot="0">
            <a:off x="15211733" y="3617071"/>
            <a:ext cx="1921242" cy="1401866"/>
          </a:xfrm>
          <a:custGeom>
            <a:avLst/>
            <a:gdLst/>
            <a:ahLst/>
            <a:cxnLst/>
            <a:rect r="r" b="b" t="t" l="l"/>
            <a:pathLst>
              <a:path h="1401866" w="1921242">
                <a:moveTo>
                  <a:pt x="0" y="0"/>
                </a:moveTo>
                <a:lnTo>
                  <a:pt x="1921243" y="0"/>
                </a:lnTo>
                <a:lnTo>
                  <a:pt x="1921243" y="1401867"/>
                </a:lnTo>
                <a:lnTo>
                  <a:pt x="0" y="1401867"/>
                </a:lnTo>
                <a:lnTo>
                  <a:pt x="0" y="0"/>
                </a:lnTo>
                <a:close/>
              </a:path>
            </a:pathLst>
          </a:custGeom>
          <a:blipFill>
            <a:blip r:embed="rId5"/>
            <a:stretch>
              <a:fillRect l="0" t="-10016" r="0" b="0"/>
            </a:stretch>
          </a:blipFill>
        </p:spPr>
      </p:sp>
      <p:sp>
        <p:nvSpPr>
          <p:cNvPr name="TextBox 11" id="11"/>
          <p:cNvSpPr txBox="true"/>
          <p:nvPr/>
        </p:nvSpPr>
        <p:spPr>
          <a:xfrm rot="0">
            <a:off x="13259407" y="5180863"/>
            <a:ext cx="3688888" cy="3971290"/>
          </a:xfrm>
          <a:prstGeom prst="rect">
            <a:avLst/>
          </a:prstGeom>
        </p:spPr>
        <p:txBody>
          <a:bodyPr anchor="t" rtlCol="false" tIns="0" lIns="0" bIns="0" rIns="0">
            <a:spAutoFit/>
          </a:bodyPr>
          <a:lstStyle/>
          <a:p>
            <a:pPr algn="ctr">
              <a:lnSpc>
                <a:spcPts val="2419"/>
              </a:lnSpc>
              <a:spcBef>
                <a:spcPct val="0"/>
              </a:spcBef>
            </a:pPr>
            <a:r>
              <a:rPr lang="en-US" sz="2199" spc="-21">
                <a:solidFill>
                  <a:srgbClr val="FFFFFF"/>
                </a:solidFill>
                <a:latin typeface="Open Sans 1"/>
                <a:ea typeface="Open Sans 1"/>
                <a:cs typeface="Open Sans 1"/>
                <a:sym typeface="Open Sans 1"/>
              </a:rPr>
              <a:t>Продолжается верстка</a:t>
            </a:r>
            <a:r>
              <a:rPr lang="en-US" sz="2199" spc="-21">
                <a:solidFill>
                  <a:srgbClr val="FFFFFF"/>
                </a:solidFill>
                <a:latin typeface="Open Sans 1"/>
                <a:ea typeface="Open Sans 1"/>
                <a:cs typeface="Open Sans 1"/>
                <a:sym typeface="Open Sans 1"/>
              </a:rPr>
              <a:t> </a:t>
            </a:r>
            <a:r>
              <a:rPr lang="en-US" b="true" sz="2199" i="true" spc="-21">
                <a:solidFill>
                  <a:srgbClr val="FFFFFF"/>
                </a:solidFill>
                <a:latin typeface="Open Sans 1 Bold Italics"/>
                <a:ea typeface="Open Sans 1 Bold Italics"/>
                <a:cs typeface="Open Sans 1 Bold Italics"/>
                <a:sym typeface="Open Sans 1 Bold Italics"/>
                <a:hlinkClick r:id="rId6" tooltip="https://trud.blago-vrn.ru"/>
              </a:rPr>
              <a:t>сайта Центра “Точка сборки”</a:t>
            </a:r>
            <a:r>
              <a:rPr lang="en-US" b="true" sz="2199" i="true" spc="-21">
                <a:solidFill>
                  <a:srgbClr val="FFFFFF"/>
                </a:solidFill>
                <a:latin typeface="Open Sans 1 Bold Italics"/>
                <a:ea typeface="Open Sans 1 Bold Italics"/>
                <a:cs typeface="Open Sans 1 Bold Italics"/>
                <a:sym typeface="Open Sans 1 Bold Italics"/>
              </a:rPr>
              <a:t> на</a:t>
            </a:r>
            <a:r>
              <a:rPr lang="en-US" sz="2199" spc="-21">
                <a:solidFill>
                  <a:srgbClr val="FFFFFF"/>
                </a:solidFill>
                <a:latin typeface="Open Sans 1"/>
                <a:ea typeface="Open Sans 1"/>
                <a:cs typeface="Open Sans 1"/>
                <a:sym typeface="Open Sans 1"/>
              </a:rPr>
              <a:t> безвозмездной основе </a:t>
            </a:r>
            <a:r>
              <a:rPr lang="en-US" sz="2199" spc="-21">
                <a:solidFill>
                  <a:srgbClr val="FFFFFF"/>
                </a:solidFill>
                <a:latin typeface="Open Sans 1"/>
                <a:ea typeface="Open Sans 1"/>
                <a:cs typeface="Open Sans 1"/>
                <a:sym typeface="Open Sans 1"/>
              </a:rPr>
              <a:t>командой выпускников </a:t>
            </a:r>
            <a:r>
              <a:rPr lang="en-US" b="true" sz="2199" i="true" spc="-21">
                <a:solidFill>
                  <a:srgbClr val="FFFFFF"/>
                </a:solidFill>
                <a:latin typeface="Open Sans 1 Bold Italics"/>
                <a:ea typeface="Open Sans 1 Bold Italics"/>
                <a:cs typeface="Open Sans 1 Bold Italics"/>
                <a:sym typeface="Open Sans 1 Bold Italics"/>
                <a:hlinkClick r:id="rId7" tooltip="https://vk.com/club201152144"/>
              </a:rPr>
              <a:t>школы дизайна Yudaev School</a:t>
            </a:r>
            <a:r>
              <a:rPr lang="en-US" sz="2199" spc="-21">
                <a:solidFill>
                  <a:srgbClr val="FFFFFF"/>
                </a:solidFill>
                <a:latin typeface="Open Sans 1"/>
                <a:ea typeface="Open Sans 1"/>
                <a:cs typeface="Open Sans 1"/>
                <a:sym typeface="Open Sans 1"/>
              </a:rPr>
              <a:t>. Скромная задумка одностраничника превратилась в многостраничный сайт, который полноценно раскрывает все</a:t>
            </a:r>
          </a:p>
          <a:p>
            <a:pPr algn="ctr">
              <a:lnSpc>
                <a:spcPts val="2419"/>
              </a:lnSpc>
              <a:spcBef>
                <a:spcPct val="0"/>
              </a:spcBef>
            </a:pPr>
            <a:r>
              <a:rPr lang="en-US" sz="2199" spc="-21">
                <a:solidFill>
                  <a:srgbClr val="FFFFFF"/>
                </a:solidFill>
                <a:latin typeface="Open Sans 1"/>
                <a:ea typeface="Open Sans 1"/>
                <a:cs typeface="Open Sans 1"/>
                <a:sym typeface="Open Sans 1"/>
              </a:rPr>
              <a:t>грани проекта</a:t>
            </a:r>
          </a:p>
        </p:txBody>
      </p:sp>
      <p:sp>
        <p:nvSpPr>
          <p:cNvPr name="TextBox 12" id="12"/>
          <p:cNvSpPr txBox="true"/>
          <p:nvPr/>
        </p:nvSpPr>
        <p:spPr>
          <a:xfrm rot="0">
            <a:off x="676085" y="916795"/>
            <a:ext cx="7903991" cy="854075"/>
          </a:xfrm>
          <a:prstGeom prst="rect">
            <a:avLst/>
          </a:prstGeom>
        </p:spPr>
        <p:txBody>
          <a:bodyPr anchor="t" rtlCol="false" tIns="0" lIns="0" bIns="0" rIns="0">
            <a:spAutoFit/>
          </a:bodyPr>
          <a:lstStyle/>
          <a:p>
            <a:pPr algn="just">
              <a:lnSpc>
                <a:spcPts val="6999"/>
              </a:lnSpc>
            </a:pPr>
            <a:r>
              <a:rPr lang="en-US" b="true" sz="4999">
                <a:solidFill>
                  <a:srgbClr val="FFFFFF"/>
                </a:solidFill>
                <a:latin typeface="Open Sans 1 Bold"/>
                <a:ea typeface="Open Sans 1 Bold"/>
                <a:cs typeface="Open Sans 1 Bold"/>
                <a:sym typeface="Open Sans 1 Bold"/>
              </a:rPr>
              <a:t>#ТОЧКАСБОРКИ_БЛАГО</a:t>
            </a:r>
          </a:p>
        </p:txBody>
      </p:sp>
      <p:sp>
        <p:nvSpPr>
          <p:cNvPr name="TextBox 13" id="13"/>
          <p:cNvSpPr txBox="true"/>
          <p:nvPr/>
        </p:nvSpPr>
        <p:spPr>
          <a:xfrm rot="0">
            <a:off x="6331551" y="8516584"/>
            <a:ext cx="5352025" cy="613410"/>
          </a:xfrm>
          <a:prstGeom prst="rect">
            <a:avLst/>
          </a:prstGeom>
        </p:spPr>
        <p:txBody>
          <a:bodyPr anchor="t" rtlCol="false" tIns="0" lIns="0" bIns="0" rIns="0">
            <a:spAutoFit/>
          </a:bodyPr>
          <a:lstStyle/>
          <a:p>
            <a:pPr algn="ctr">
              <a:lnSpc>
                <a:spcPts val="5040"/>
              </a:lnSpc>
            </a:pPr>
            <a:r>
              <a:rPr lang="en-US" b="true" sz="3600">
                <a:solidFill>
                  <a:srgbClr val="BF2086"/>
                </a:solidFill>
                <a:latin typeface="Open Sans 2 Bold"/>
                <a:ea typeface="Open Sans 2 Bold"/>
                <a:cs typeface="Open Sans 2 Bold"/>
                <a:sym typeface="Open Sans 2 Bold"/>
                <a:hlinkClick r:id="rId8" tooltip="https://trud.blago-vrn.ru/donate"/>
              </a:rPr>
              <a:t>ПОДДЕРЖАТЬ ПРОЕКТ</a:t>
            </a:r>
          </a:p>
        </p:txBody>
      </p:sp>
      <p:sp>
        <p:nvSpPr>
          <p:cNvPr name="TextBox 14" id="14"/>
          <p:cNvSpPr txBox="true"/>
          <p:nvPr/>
        </p:nvSpPr>
        <p:spPr>
          <a:xfrm rot="0">
            <a:off x="676085" y="2975538"/>
            <a:ext cx="5220806" cy="3496945"/>
          </a:xfrm>
          <a:prstGeom prst="rect">
            <a:avLst/>
          </a:prstGeom>
        </p:spPr>
        <p:txBody>
          <a:bodyPr anchor="t" rtlCol="false" tIns="0" lIns="0" bIns="0" rIns="0">
            <a:spAutoFit/>
          </a:bodyPr>
          <a:lstStyle/>
          <a:p>
            <a:pPr algn="just">
              <a:lnSpc>
                <a:spcPts val="3079"/>
              </a:lnSpc>
            </a:pPr>
            <a:r>
              <a:rPr lang="en-US" sz="2199" spc="-21">
                <a:solidFill>
                  <a:srgbClr val="FFFFFF"/>
                </a:solidFill>
                <a:latin typeface="Open Sans 1"/>
                <a:ea typeface="Open Sans 1"/>
                <a:cs typeface="Open Sans 1"/>
                <a:sym typeface="Open Sans 1"/>
              </a:rPr>
              <a:t>В II квартале 2025 мы занимались сборкой мебели и оборудования швейного и столярного цехов,  установкой столешниц, душевой кабины, сантехники, камер, сигнализации, закупали расходные материалы для практики. А главное, мы нашли достойных кандидатов в наставники для ребят.</a:t>
            </a:r>
          </a:p>
        </p:txBody>
      </p:sp>
      <p:sp>
        <p:nvSpPr>
          <p:cNvPr name="TextBox 15" id="15"/>
          <p:cNvSpPr txBox="true"/>
          <p:nvPr/>
        </p:nvSpPr>
        <p:spPr>
          <a:xfrm rot="0">
            <a:off x="676085" y="6669446"/>
            <a:ext cx="11373292" cy="1544320"/>
          </a:xfrm>
          <a:prstGeom prst="rect">
            <a:avLst/>
          </a:prstGeom>
        </p:spPr>
        <p:txBody>
          <a:bodyPr anchor="t" rtlCol="false" tIns="0" lIns="0" bIns="0" rIns="0">
            <a:spAutoFit/>
          </a:bodyPr>
          <a:lstStyle/>
          <a:p>
            <a:pPr algn="just">
              <a:lnSpc>
                <a:spcPts val="3079"/>
              </a:lnSpc>
            </a:pPr>
            <a:r>
              <a:rPr lang="en-US" sz="2199" spc="-21">
                <a:solidFill>
                  <a:srgbClr val="FFFFFF"/>
                </a:solidFill>
                <a:latin typeface="Open Sans 1"/>
                <a:ea typeface="Open Sans 1"/>
                <a:cs typeface="Open Sans 1"/>
                <a:sym typeface="Open Sans 1"/>
              </a:rPr>
              <a:t>Это настоящие самородки: Газизов Рамиль, мастер резьбы по дереву с 46-ти летним опытом, и Богданова Галина, мастер по лоскутному шитью с 55-ти летним опытом в швейном деле. Для нас ценно, что в проект пришли профессионалы с горящими глазами, готовые передать свои накопленные на практике знания!</a:t>
            </a:r>
          </a:p>
        </p:txBody>
      </p:sp>
      <p:sp>
        <p:nvSpPr>
          <p:cNvPr name="TextBox 16" id="16"/>
          <p:cNvSpPr txBox="true"/>
          <p:nvPr/>
        </p:nvSpPr>
        <p:spPr>
          <a:xfrm rot="0">
            <a:off x="10172700" y="1159047"/>
            <a:ext cx="7086600" cy="502920"/>
          </a:xfrm>
          <a:prstGeom prst="rect">
            <a:avLst/>
          </a:prstGeom>
        </p:spPr>
        <p:txBody>
          <a:bodyPr anchor="t" rtlCol="false" tIns="0" lIns="0" bIns="0" rIns="0">
            <a:spAutoFit/>
          </a:bodyPr>
          <a:lstStyle/>
          <a:p>
            <a:pPr algn="r">
              <a:lnSpc>
                <a:spcPts val="3960"/>
              </a:lnSpc>
            </a:pPr>
            <a:r>
              <a:rPr lang="en-US" b="true" sz="3600" spc="-36">
                <a:solidFill>
                  <a:srgbClr val="FFFEF6"/>
                </a:solidFill>
                <a:latin typeface="Open Sans 1 Bold"/>
                <a:ea typeface="Open Sans 1 Bold"/>
                <a:cs typeface="Open Sans 1 Bold"/>
                <a:sym typeface="Open Sans 1 Bold"/>
              </a:rPr>
              <a:t>ПОДГОТОВКА К ОТКРЫТИЮ</a:t>
            </a:r>
          </a:p>
        </p:txBody>
      </p:sp>
      <p:sp>
        <p:nvSpPr>
          <p:cNvPr name="Freeform 17" id="17">
            <a:hlinkClick r:id="rId10" tooltip="https://blago-vrn.ru"/>
          </p:cNvPr>
          <p:cNvSpPr/>
          <p:nvPr/>
        </p:nvSpPr>
        <p:spPr>
          <a:xfrm flipH="false" flipV="false" rot="0">
            <a:off x="246129" y="9258300"/>
            <a:ext cx="3189888" cy="864262"/>
          </a:xfrm>
          <a:custGeom>
            <a:avLst/>
            <a:gdLst/>
            <a:ahLst/>
            <a:cxnLst/>
            <a:rect r="r" b="b" t="t" l="l"/>
            <a:pathLst>
              <a:path h="864262" w="3189888">
                <a:moveTo>
                  <a:pt x="0" y="0"/>
                </a:moveTo>
                <a:lnTo>
                  <a:pt x="3189888" y="0"/>
                </a:lnTo>
                <a:lnTo>
                  <a:pt x="3189888" y="864262"/>
                </a:lnTo>
                <a:lnTo>
                  <a:pt x="0" y="864262"/>
                </a:lnTo>
                <a:lnTo>
                  <a:pt x="0" y="0"/>
                </a:lnTo>
                <a:close/>
              </a:path>
            </a:pathLst>
          </a:custGeom>
          <a:blipFill>
            <a:blip r:embed="rId9"/>
            <a:stretch>
              <a:fillRect l="0" t="-51079" r="0" b="-56532"/>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BF2086"/>
        </a:solidFill>
      </p:bgPr>
    </p:bg>
    <p:spTree>
      <p:nvGrpSpPr>
        <p:cNvPr id="1" name=""/>
        <p:cNvGrpSpPr/>
        <p:nvPr/>
      </p:nvGrpSpPr>
      <p:grpSpPr>
        <a:xfrm>
          <a:off x="0" y="0"/>
          <a:ext cx="0" cy="0"/>
          <a:chOff x="0" y="0"/>
          <a:chExt cx="0" cy="0"/>
        </a:xfrm>
      </p:grpSpPr>
      <p:sp>
        <p:nvSpPr>
          <p:cNvPr name="Freeform 2" id="2"/>
          <p:cNvSpPr/>
          <p:nvPr/>
        </p:nvSpPr>
        <p:spPr>
          <a:xfrm flipH="false" flipV="false" rot="0">
            <a:off x="13419264" y="6292018"/>
            <a:ext cx="4862189" cy="3994982"/>
          </a:xfrm>
          <a:custGeom>
            <a:avLst/>
            <a:gdLst/>
            <a:ahLst/>
            <a:cxnLst/>
            <a:rect r="r" b="b" t="t" l="l"/>
            <a:pathLst>
              <a:path h="3994982" w="4862189">
                <a:moveTo>
                  <a:pt x="0" y="0"/>
                </a:moveTo>
                <a:lnTo>
                  <a:pt x="4862189" y="0"/>
                </a:lnTo>
                <a:lnTo>
                  <a:pt x="4862189" y="3994982"/>
                </a:lnTo>
                <a:lnTo>
                  <a:pt x="0" y="3994982"/>
                </a:lnTo>
                <a:lnTo>
                  <a:pt x="0" y="0"/>
                </a:lnTo>
                <a:close/>
              </a:path>
            </a:pathLst>
          </a:custGeom>
          <a:blipFill>
            <a:blip r:embed="rId2"/>
            <a:stretch>
              <a:fillRect l="-8600" t="-7891" r="-26374" b="-8384"/>
            </a:stretch>
          </a:blipFill>
        </p:spPr>
      </p:sp>
      <p:sp>
        <p:nvSpPr>
          <p:cNvPr name="Freeform 3" id="3"/>
          <p:cNvSpPr/>
          <p:nvPr/>
        </p:nvSpPr>
        <p:spPr>
          <a:xfrm flipH="false" flipV="false" rot="0">
            <a:off x="4628080" y="6292018"/>
            <a:ext cx="5310049" cy="3994982"/>
          </a:xfrm>
          <a:custGeom>
            <a:avLst/>
            <a:gdLst/>
            <a:ahLst/>
            <a:cxnLst/>
            <a:rect r="r" b="b" t="t" l="l"/>
            <a:pathLst>
              <a:path h="3994982" w="5310049">
                <a:moveTo>
                  <a:pt x="0" y="0"/>
                </a:moveTo>
                <a:lnTo>
                  <a:pt x="5310049" y="0"/>
                </a:lnTo>
                <a:lnTo>
                  <a:pt x="5310049" y="3994982"/>
                </a:lnTo>
                <a:lnTo>
                  <a:pt x="0" y="3994982"/>
                </a:lnTo>
                <a:lnTo>
                  <a:pt x="0" y="0"/>
                </a:lnTo>
                <a:close/>
              </a:path>
            </a:pathLst>
          </a:custGeom>
          <a:blipFill>
            <a:blip r:embed="rId3"/>
            <a:stretch>
              <a:fillRect l="0" t="-10" r="0" b="-10"/>
            </a:stretch>
          </a:blipFill>
        </p:spPr>
      </p:sp>
      <p:sp>
        <p:nvSpPr>
          <p:cNvPr name="Freeform 4" id="4"/>
          <p:cNvSpPr/>
          <p:nvPr/>
        </p:nvSpPr>
        <p:spPr>
          <a:xfrm flipH="false" flipV="false" rot="0">
            <a:off x="-1047255" y="5143500"/>
            <a:ext cx="7315240" cy="6766025"/>
          </a:xfrm>
          <a:custGeom>
            <a:avLst/>
            <a:gdLst/>
            <a:ahLst/>
            <a:cxnLst/>
            <a:rect r="r" b="b" t="t" l="l"/>
            <a:pathLst>
              <a:path h="6766025" w="7315240">
                <a:moveTo>
                  <a:pt x="0" y="0"/>
                </a:moveTo>
                <a:lnTo>
                  <a:pt x="7315240" y="0"/>
                </a:lnTo>
                <a:lnTo>
                  <a:pt x="7315240" y="6766025"/>
                </a:lnTo>
                <a:lnTo>
                  <a:pt x="0" y="6766025"/>
                </a:lnTo>
                <a:lnTo>
                  <a:pt x="0" y="0"/>
                </a:lnTo>
                <a:close/>
              </a:path>
            </a:pathLst>
          </a:custGeom>
          <a:blipFill>
            <a:blip r:embed="rId4"/>
            <a:stretch>
              <a:fillRect l="0" t="0" r="0" b="0"/>
            </a:stretch>
          </a:blipFill>
        </p:spPr>
      </p:sp>
      <p:grpSp>
        <p:nvGrpSpPr>
          <p:cNvPr name="Group 5" id="5"/>
          <p:cNvGrpSpPr/>
          <p:nvPr/>
        </p:nvGrpSpPr>
        <p:grpSpPr>
          <a:xfrm rot="0">
            <a:off x="-1536299" y="503553"/>
            <a:ext cx="10680299" cy="1775809"/>
            <a:chOff x="0" y="0"/>
            <a:chExt cx="2812918" cy="467703"/>
          </a:xfrm>
        </p:grpSpPr>
        <p:sp>
          <p:nvSpPr>
            <p:cNvPr name="Freeform 6" id="6"/>
            <p:cNvSpPr/>
            <p:nvPr/>
          </p:nvSpPr>
          <p:spPr>
            <a:xfrm flipH="false" flipV="false" rot="0">
              <a:off x="0" y="0"/>
              <a:ext cx="2812918" cy="467703"/>
            </a:xfrm>
            <a:custGeom>
              <a:avLst/>
              <a:gdLst/>
              <a:ahLst/>
              <a:cxnLst/>
              <a:rect r="r" b="b" t="t" l="l"/>
              <a:pathLst>
                <a:path h="467703" w="2812918">
                  <a:moveTo>
                    <a:pt x="71763" y="0"/>
                  </a:moveTo>
                  <a:lnTo>
                    <a:pt x="2741155" y="0"/>
                  </a:lnTo>
                  <a:cubicBezTo>
                    <a:pt x="2780789" y="0"/>
                    <a:pt x="2812918" y="32129"/>
                    <a:pt x="2812918" y="71763"/>
                  </a:cubicBezTo>
                  <a:lnTo>
                    <a:pt x="2812918" y="395940"/>
                  </a:lnTo>
                  <a:cubicBezTo>
                    <a:pt x="2812918" y="435573"/>
                    <a:pt x="2780789" y="467703"/>
                    <a:pt x="2741155" y="467703"/>
                  </a:cubicBezTo>
                  <a:lnTo>
                    <a:pt x="71763" y="467703"/>
                  </a:lnTo>
                  <a:cubicBezTo>
                    <a:pt x="32129" y="467703"/>
                    <a:pt x="0" y="435573"/>
                    <a:pt x="0" y="395940"/>
                  </a:cubicBezTo>
                  <a:lnTo>
                    <a:pt x="0" y="71763"/>
                  </a:lnTo>
                  <a:cubicBezTo>
                    <a:pt x="0" y="32129"/>
                    <a:pt x="32129" y="0"/>
                    <a:pt x="71763" y="0"/>
                  </a:cubicBezTo>
                  <a:close/>
                </a:path>
              </a:pathLst>
            </a:custGeom>
            <a:solidFill>
              <a:srgbClr val="FFFFFF"/>
            </a:solidFill>
          </p:spPr>
        </p:sp>
        <p:sp>
          <p:nvSpPr>
            <p:cNvPr name="TextBox 7" id="7"/>
            <p:cNvSpPr txBox="true"/>
            <p:nvPr/>
          </p:nvSpPr>
          <p:spPr>
            <a:xfrm>
              <a:off x="0" y="-38100"/>
              <a:ext cx="2812918" cy="505803"/>
            </a:xfrm>
            <a:prstGeom prst="rect">
              <a:avLst/>
            </a:prstGeom>
          </p:spPr>
          <p:txBody>
            <a:bodyPr anchor="ctr" rtlCol="false" tIns="50800" lIns="50800" bIns="50800" rIns="50800"/>
            <a:lstStyle/>
            <a:p>
              <a:pPr algn="ctr">
                <a:lnSpc>
                  <a:spcPts val="2659"/>
                </a:lnSpc>
                <a:spcBef>
                  <a:spcPct val="0"/>
                </a:spcBef>
              </a:pPr>
            </a:p>
          </p:txBody>
        </p:sp>
      </p:grpSp>
      <p:sp>
        <p:nvSpPr>
          <p:cNvPr name="Freeform 8" id="8"/>
          <p:cNvSpPr/>
          <p:nvPr/>
        </p:nvSpPr>
        <p:spPr>
          <a:xfrm flipH="false" flipV="false" rot="0">
            <a:off x="9003180" y="6292018"/>
            <a:ext cx="4458759" cy="4324362"/>
          </a:xfrm>
          <a:custGeom>
            <a:avLst/>
            <a:gdLst/>
            <a:ahLst/>
            <a:cxnLst/>
            <a:rect r="r" b="b" t="t" l="l"/>
            <a:pathLst>
              <a:path h="4324362" w="4458759">
                <a:moveTo>
                  <a:pt x="0" y="0"/>
                </a:moveTo>
                <a:lnTo>
                  <a:pt x="4458759" y="0"/>
                </a:lnTo>
                <a:lnTo>
                  <a:pt x="4458759" y="4324362"/>
                </a:lnTo>
                <a:lnTo>
                  <a:pt x="0" y="4324362"/>
                </a:lnTo>
                <a:lnTo>
                  <a:pt x="0" y="0"/>
                </a:lnTo>
                <a:close/>
              </a:path>
            </a:pathLst>
          </a:custGeom>
          <a:blipFill>
            <a:blip r:embed="rId5"/>
            <a:stretch>
              <a:fillRect l="-5372" t="0" r="-25037" b="-1162"/>
            </a:stretch>
          </a:blipFill>
        </p:spPr>
      </p:sp>
      <p:sp>
        <p:nvSpPr>
          <p:cNvPr name="TextBox 9" id="9"/>
          <p:cNvSpPr txBox="true"/>
          <p:nvPr/>
        </p:nvSpPr>
        <p:spPr>
          <a:xfrm rot="0">
            <a:off x="10172700" y="1159047"/>
            <a:ext cx="7086600" cy="502920"/>
          </a:xfrm>
          <a:prstGeom prst="rect">
            <a:avLst/>
          </a:prstGeom>
        </p:spPr>
        <p:txBody>
          <a:bodyPr anchor="t" rtlCol="false" tIns="0" lIns="0" bIns="0" rIns="0">
            <a:spAutoFit/>
          </a:bodyPr>
          <a:lstStyle/>
          <a:p>
            <a:pPr algn="r">
              <a:lnSpc>
                <a:spcPts val="3960"/>
              </a:lnSpc>
            </a:pPr>
            <a:r>
              <a:rPr lang="en-US" b="true" sz="3600" spc="-36">
                <a:solidFill>
                  <a:srgbClr val="FFFEF6"/>
                </a:solidFill>
                <a:latin typeface="Open Sans 1 Bold"/>
                <a:ea typeface="Open Sans 1 Bold"/>
                <a:cs typeface="Open Sans 1 Bold"/>
                <a:sym typeface="Open Sans 1 Bold"/>
              </a:rPr>
              <a:t>ОТБОР УЧАСТНИКОВ ПРОЕКТА</a:t>
            </a:r>
          </a:p>
        </p:txBody>
      </p:sp>
      <p:sp>
        <p:nvSpPr>
          <p:cNvPr name="TextBox 10" id="10"/>
          <p:cNvSpPr txBox="true"/>
          <p:nvPr/>
        </p:nvSpPr>
        <p:spPr>
          <a:xfrm rot="0">
            <a:off x="1028700" y="2432491"/>
            <a:ext cx="16230600" cy="1544320"/>
          </a:xfrm>
          <a:prstGeom prst="rect">
            <a:avLst/>
          </a:prstGeom>
        </p:spPr>
        <p:txBody>
          <a:bodyPr anchor="t" rtlCol="false" tIns="0" lIns="0" bIns="0" rIns="0">
            <a:spAutoFit/>
          </a:bodyPr>
          <a:lstStyle/>
          <a:p>
            <a:pPr algn="just">
              <a:lnSpc>
                <a:spcPts val="3079"/>
              </a:lnSpc>
            </a:pPr>
            <a:r>
              <a:rPr lang="en-US" sz="2199" spc="-21">
                <a:solidFill>
                  <a:srgbClr val="FFFFFF"/>
                </a:solidFill>
                <a:latin typeface="Open Sans 1"/>
                <a:ea typeface="Open Sans 1"/>
                <a:cs typeface="Open Sans 1"/>
                <a:sym typeface="Open Sans 1"/>
              </a:rPr>
              <a:t>В</a:t>
            </a:r>
            <a:r>
              <a:rPr lang="en-US" sz="2199" spc="-21">
                <a:solidFill>
                  <a:srgbClr val="FFFFFF"/>
                </a:solidFill>
                <a:latin typeface="Open Sans 1"/>
                <a:ea typeface="Open Sans 1"/>
                <a:cs typeface="Open Sans 1"/>
                <a:sym typeface="Open Sans 1"/>
              </a:rPr>
              <a:t> начале июня мы съездили в Новоусманский многопрофильный техникум. Рассказали подросткам-сиротам, которые выпускаются в этом году, о возможностях Центра "Точка сборки". В конце июня ребята побывали у нас в гостях. Мы провели для них первую экскурсию - показали швейный и столярный цеха, познакомили с наставниками, расписанием и рабочими задачами.</a:t>
            </a:r>
          </a:p>
        </p:txBody>
      </p:sp>
      <p:sp>
        <p:nvSpPr>
          <p:cNvPr name="TextBox 11" id="11"/>
          <p:cNvSpPr txBox="true"/>
          <p:nvPr/>
        </p:nvSpPr>
        <p:spPr>
          <a:xfrm rot="0">
            <a:off x="634367" y="6253918"/>
            <a:ext cx="3951995" cy="3106420"/>
          </a:xfrm>
          <a:prstGeom prst="rect">
            <a:avLst/>
          </a:prstGeom>
        </p:spPr>
        <p:txBody>
          <a:bodyPr anchor="t" rtlCol="false" tIns="0" lIns="0" bIns="0" rIns="0">
            <a:spAutoFit/>
          </a:bodyPr>
          <a:lstStyle/>
          <a:p>
            <a:pPr algn="l">
              <a:lnSpc>
                <a:spcPts val="3079"/>
              </a:lnSpc>
            </a:pPr>
            <a:r>
              <a:rPr lang="en-US" b="true" sz="2199" i="true" spc="-21">
                <a:solidFill>
                  <a:srgbClr val="FFFFFF"/>
                </a:solidFill>
                <a:latin typeface="Open Sans 1 Bold Italics"/>
                <a:ea typeface="Open Sans 1 Bold Italics"/>
                <a:cs typeface="Open Sans 1 Bold Italics"/>
                <a:sym typeface="Open Sans 1 Bold Italics"/>
              </a:rPr>
              <a:t>Желающих попасть</a:t>
            </a:r>
          </a:p>
          <a:p>
            <a:pPr algn="l">
              <a:lnSpc>
                <a:spcPts val="3079"/>
              </a:lnSpc>
            </a:pPr>
            <a:r>
              <a:rPr lang="en-US" b="true" sz="2199" i="true" spc="-21">
                <a:solidFill>
                  <a:srgbClr val="FFFFFF"/>
                </a:solidFill>
                <a:latin typeface="Open Sans 1 Bold Italics"/>
                <a:ea typeface="Open Sans 1 Bold Italics"/>
                <a:cs typeface="Open Sans 1 Bold Italics"/>
                <a:sym typeface="Open Sans 1 Bold Italics"/>
              </a:rPr>
              <a:t>на работу к нам в Центр больше, чем рабочих мест. Были отобраны самые замотивированные ребята с условием прохождения испытательного срока </a:t>
            </a:r>
          </a:p>
          <a:p>
            <a:pPr algn="l">
              <a:lnSpc>
                <a:spcPts val="3079"/>
              </a:lnSpc>
            </a:pPr>
            <a:r>
              <a:rPr lang="en-US" b="true" sz="2199" i="true" spc="-21">
                <a:solidFill>
                  <a:srgbClr val="FFFFFF"/>
                </a:solidFill>
                <a:latin typeface="Open Sans 1 Bold Italics"/>
                <a:ea typeface="Open Sans 1 Bold Italics"/>
                <a:cs typeface="Open Sans 1 Bold Italics"/>
                <a:sym typeface="Open Sans 1 Bold Italics"/>
              </a:rPr>
              <a:t>в 1 месяц</a:t>
            </a:r>
          </a:p>
        </p:txBody>
      </p:sp>
      <p:sp>
        <p:nvSpPr>
          <p:cNvPr name="TextBox 12" id="12"/>
          <p:cNvSpPr txBox="true"/>
          <p:nvPr/>
        </p:nvSpPr>
        <p:spPr>
          <a:xfrm rot="0">
            <a:off x="676085" y="916795"/>
            <a:ext cx="7903991" cy="854075"/>
          </a:xfrm>
          <a:prstGeom prst="rect">
            <a:avLst/>
          </a:prstGeom>
        </p:spPr>
        <p:txBody>
          <a:bodyPr anchor="t" rtlCol="false" tIns="0" lIns="0" bIns="0" rIns="0">
            <a:spAutoFit/>
          </a:bodyPr>
          <a:lstStyle/>
          <a:p>
            <a:pPr algn="just">
              <a:lnSpc>
                <a:spcPts val="6999"/>
              </a:lnSpc>
            </a:pPr>
            <a:r>
              <a:rPr lang="en-US" b="true" sz="4999">
                <a:solidFill>
                  <a:srgbClr val="BF2086"/>
                </a:solidFill>
                <a:latin typeface="Open Sans 1 Bold"/>
                <a:ea typeface="Open Sans 1 Bold"/>
                <a:cs typeface="Open Sans 1 Bold"/>
                <a:sym typeface="Open Sans 1 Bold"/>
              </a:rPr>
              <a:t>#ТОЧКАСБОРКИ_БЛАГО</a:t>
            </a:r>
          </a:p>
        </p:txBody>
      </p:sp>
      <p:sp>
        <p:nvSpPr>
          <p:cNvPr name="TextBox 13" id="13"/>
          <p:cNvSpPr txBox="true"/>
          <p:nvPr/>
        </p:nvSpPr>
        <p:spPr>
          <a:xfrm rot="0">
            <a:off x="5088543" y="5102032"/>
            <a:ext cx="12170757" cy="763270"/>
          </a:xfrm>
          <a:prstGeom prst="rect">
            <a:avLst/>
          </a:prstGeom>
        </p:spPr>
        <p:txBody>
          <a:bodyPr anchor="t" rtlCol="false" tIns="0" lIns="0" bIns="0" rIns="0">
            <a:spAutoFit/>
          </a:bodyPr>
          <a:lstStyle/>
          <a:p>
            <a:pPr algn="just">
              <a:lnSpc>
                <a:spcPts val="3079"/>
              </a:lnSpc>
            </a:pPr>
            <a:r>
              <a:rPr lang="en-US" sz="2199" spc="-21">
                <a:solidFill>
                  <a:srgbClr val="FFFFFF"/>
                </a:solidFill>
                <a:latin typeface="Open Sans 1"/>
                <a:ea typeface="Open Sans 1"/>
                <a:cs typeface="Open Sans 1"/>
                <a:sym typeface="Open Sans 1"/>
              </a:rPr>
              <a:t>О</a:t>
            </a:r>
            <a:r>
              <a:rPr lang="en-US" sz="2199" spc="-21">
                <a:solidFill>
                  <a:srgbClr val="FFFFFF"/>
                </a:solidFill>
                <a:latin typeface="Open Sans 1"/>
                <a:ea typeface="Open Sans 1"/>
                <a:cs typeface="Open Sans 1"/>
                <a:sym typeface="Open Sans 1"/>
              </a:rPr>
              <a:t>ни волнуются, но в глазах - интерес и желание попробовать. А мы с вами - рядом. Чтобы направить, подхватить и шаг за шагом вместе выстроить путь!</a:t>
            </a:r>
          </a:p>
        </p:txBody>
      </p:sp>
      <p:sp>
        <p:nvSpPr>
          <p:cNvPr name="TextBox 14" id="14"/>
          <p:cNvSpPr txBox="true"/>
          <p:nvPr/>
        </p:nvSpPr>
        <p:spPr>
          <a:xfrm rot="0">
            <a:off x="1028700" y="4157787"/>
            <a:ext cx="16230600" cy="763270"/>
          </a:xfrm>
          <a:prstGeom prst="rect">
            <a:avLst/>
          </a:prstGeom>
        </p:spPr>
        <p:txBody>
          <a:bodyPr anchor="t" rtlCol="false" tIns="0" lIns="0" bIns="0" rIns="0">
            <a:spAutoFit/>
          </a:bodyPr>
          <a:lstStyle/>
          <a:p>
            <a:pPr algn="just">
              <a:lnSpc>
                <a:spcPts val="3079"/>
              </a:lnSpc>
            </a:pPr>
            <a:r>
              <a:rPr lang="en-US" sz="2199" spc="-21">
                <a:solidFill>
                  <a:srgbClr val="FFFFFF"/>
                </a:solidFill>
                <a:latin typeface="Open Sans 1"/>
                <a:ea typeface="Open Sans 1"/>
                <a:cs typeface="Open Sans 1"/>
                <a:sym typeface="Open Sans 1"/>
              </a:rPr>
              <a:t>И вот - пятеро из них готовы сделать шаг навстречу новому. Именно для таких ребят мы и создавали пилотный цикл проекта. Для тех, кто стоит у порога взрослой жизни и ищет не просто работу, а поддержку и ориентиры.</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57570" y="2638507"/>
            <a:ext cx="512944" cy="525423"/>
          </a:xfrm>
          <a:custGeom>
            <a:avLst/>
            <a:gdLst/>
            <a:ahLst/>
            <a:cxnLst/>
            <a:rect r="r" b="b" t="t" l="l"/>
            <a:pathLst>
              <a:path h="525423" w="512944">
                <a:moveTo>
                  <a:pt x="0" y="0"/>
                </a:moveTo>
                <a:lnTo>
                  <a:pt x="512944" y="0"/>
                </a:lnTo>
                <a:lnTo>
                  <a:pt x="512944" y="525423"/>
                </a:lnTo>
                <a:lnTo>
                  <a:pt x="0" y="52542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57570" y="3192171"/>
            <a:ext cx="512944" cy="525423"/>
          </a:xfrm>
          <a:custGeom>
            <a:avLst/>
            <a:gdLst/>
            <a:ahLst/>
            <a:cxnLst/>
            <a:rect r="r" b="b" t="t" l="l"/>
            <a:pathLst>
              <a:path h="525423" w="512944">
                <a:moveTo>
                  <a:pt x="0" y="0"/>
                </a:moveTo>
                <a:lnTo>
                  <a:pt x="512944" y="0"/>
                </a:lnTo>
                <a:lnTo>
                  <a:pt x="512944" y="525423"/>
                </a:lnTo>
                <a:lnTo>
                  <a:pt x="0" y="52542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357570" y="3860469"/>
            <a:ext cx="512944" cy="525423"/>
          </a:xfrm>
          <a:custGeom>
            <a:avLst/>
            <a:gdLst/>
            <a:ahLst/>
            <a:cxnLst/>
            <a:rect r="r" b="b" t="t" l="l"/>
            <a:pathLst>
              <a:path h="525423" w="512944">
                <a:moveTo>
                  <a:pt x="0" y="0"/>
                </a:moveTo>
                <a:lnTo>
                  <a:pt x="512944" y="0"/>
                </a:lnTo>
                <a:lnTo>
                  <a:pt x="512944" y="525423"/>
                </a:lnTo>
                <a:lnTo>
                  <a:pt x="0" y="52542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357570" y="5154333"/>
            <a:ext cx="512944" cy="525423"/>
          </a:xfrm>
          <a:custGeom>
            <a:avLst/>
            <a:gdLst/>
            <a:ahLst/>
            <a:cxnLst/>
            <a:rect r="r" b="b" t="t" l="l"/>
            <a:pathLst>
              <a:path h="525423" w="512944">
                <a:moveTo>
                  <a:pt x="0" y="0"/>
                </a:moveTo>
                <a:lnTo>
                  <a:pt x="512944" y="0"/>
                </a:lnTo>
                <a:lnTo>
                  <a:pt x="512944" y="525423"/>
                </a:lnTo>
                <a:lnTo>
                  <a:pt x="0" y="52542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4815696" y="5631909"/>
            <a:ext cx="512944" cy="525423"/>
          </a:xfrm>
          <a:custGeom>
            <a:avLst/>
            <a:gdLst/>
            <a:ahLst/>
            <a:cxnLst/>
            <a:rect r="r" b="b" t="t" l="l"/>
            <a:pathLst>
              <a:path h="525423" w="512944">
                <a:moveTo>
                  <a:pt x="0" y="0"/>
                </a:moveTo>
                <a:lnTo>
                  <a:pt x="512944" y="0"/>
                </a:lnTo>
                <a:lnTo>
                  <a:pt x="512944" y="525423"/>
                </a:lnTo>
                <a:lnTo>
                  <a:pt x="0" y="52542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0">
            <a:off x="-442584" y="8014417"/>
            <a:ext cx="19173169" cy="2272583"/>
            <a:chOff x="0" y="0"/>
            <a:chExt cx="5049723" cy="598540"/>
          </a:xfrm>
        </p:grpSpPr>
        <p:sp>
          <p:nvSpPr>
            <p:cNvPr name="Freeform 8" id="8"/>
            <p:cNvSpPr/>
            <p:nvPr/>
          </p:nvSpPr>
          <p:spPr>
            <a:xfrm flipH="false" flipV="false" rot="0">
              <a:off x="0" y="0"/>
              <a:ext cx="5049724" cy="598540"/>
            </a:xfrm>
            <a:custGeom>
              <a:avLst/>
              <a:gdLst/>
              <a:ahLst/>
              <a:cxnLst/>
              <a:rect r="r" b="b" t="t" l="l"/>
              <a:pathLst>
                <a:path h="598540" w="5049724">
                  <a:moveTo>
                    <a:pt x="0" y="0"/>
                  </a:moveTo>
                  <a:lnTo>
                    <a:pt x="5049724" y="0"/>
                  </a:lnTo>
                  <a:lnTo>
                    <a:pt x="5049724" y="598540"/>
                  </a:lnTo>
                  <a:lnTo>
                    <a:pt x="0" y="598540"/>
                  </a:lnTo>
                  <a:close/>
                </a:path>
              </a:pathLst>
            </a:custGeom>
            <a:solidFill>
              <a:srgbClr val="BF2086"/>
            </a:solidFill>
          </p:spPr>
        </p:sp>
        <p:sp>
          <p:nvSpPr>
            <p:cNvPr name="TextBox 9" id="9"/>
            <p:cNvSpPr txBox="true"/>
            <p:nvPr/>
          </p:nvSpPr>
          <p:spPr>
            <a:xfrm>
              <a:off x="0" y="-38100"/>
              <a:ext cx="5049723" cy="636640"/>
            </a:xfrm>
            <a:prstGeom prst="rect">
              <a:avLst/>
            </a:prstGeom>
          </p:spPr>
          <p:txBody>
            <a:bodyPr anchor="ctr" rtlCol="false" tIns="50800" lIns="50800" bIns="50800" rIns="50800"/>
            <a:lstStyle/>
            <a:p>
              <a:pPr algn="ctr">
                <a:lnSpc>
                  <a:spcPts val="2659"/>
                </a:lnSpc>
                <a:spcBef>
                  <a:spcPct val="0"/>
                </a:spcBef>
              </a:pPr>
            </a:p>
          </p:txBody>
        </p:sp>
      </p:grpSp>
      <p:sp>
        <p:nvSpPr>
          <p:cNvPr name="TextBox 10" id="10"/>
          <p:cNvSpPr txBox="true"/>
          <p:nvPr/>
        </p:nvSpPr>
        <p:spPr>
          <a:xfrm rot="0">
            <a:off x="1028700" y="8116611"/>
            <a:ext cx="13962985" cy="1889760"/>
          </a:xfrm>
          <a:prstGeom prst="rect">
            <a:avLst/>
          </a:prstGeom>
        </p:spPr>
        <p:txBody>
          <a:bodyPr anchor="t" rtlCol="false" tIns="0" lIns="0" bIns="0" rIns="0">
            <a:spAutoFit/>
          </a:bodyPr>
          <a:lstStyle/>
          <a:p>
            <a:pPr algn="just">
              <a:lnSpc>
                <a:spcPts val="5040"/>
              </a:lnSpc>
            </a:pPr>
            <a:r>
              <a:rPr lang="en-US" b="true" sz="3600" spc="-36">
                <a:solidFill>
                  <a:srgbClr val="FFFFFF"/>
                </a:solidFill>
                <a:latin typeface="Open Sans 1 Bold"/>
                <a:ea typeface="Open Sans 1 Bold"/>
                <a:cs typeface="Open Sans 1 Bold"/>
                <a:sym typeface="Open Sans 1 Bold"/>
              </a:rPr>
              <a:t>Мы стремимся максимально эффективно распределять поступающие пожертвования и соответствовать всем законодательным нормативам. Благодарим за доверие!</a:t>
            </a:r>
          </a:p>
        </p:txBody>
      </p:sp>
      <p:sp>
        <p:nvSpPr>
          <p:cNvPr name="TextBox 11" id="11"/>
          <p:cNvSpPr txBox="true"/>
          <p:nvPr/>
        </p:nvSpPr>
        <p:spPr>
          <a:xfrm rot="0">
            <a:off x="1028700" y="2571832"/>
            <a:ext cx="16230600" cy="5080635"/>
          </a:xfrm>
          <a:prstGeom prst="rect">
            <a:avLst/>
          </a:prstGeom>
        </p:spPr>
        <p:txBody>
          <a:bodyPr anchor="t" rtlCol="false" tIns="0" lIns="0" bIns="0" rIns="0">
            <a:spAutoFit/>
          </a:bodyPr>
          <a:lstStyle/>
          <a:p>
            <a:pPr algn="just">
              <a:lnSpc>
                <a:spcPts val="5040"/>
              </a:lnSpc>
            </a:pPr>
            <a:r>
              <a:rPr lang="en-US" sz="3600" spc="-36">
                <a:solidFill>
                  <a:srgbClr val="525252"/>
                </a:solidFill>
                <a:latin typeface="Open Sans 1"/>
                <a:ea typeface="Open Sans 1"/>
                <a:cs typeface="Open Sans 1"/>
                <a:sym typeface="Open Sans 1"/>
              </a:rPr>
              <a:t>Своевременно зарегистрировались в Роскомнадзоре как Оператор ПД</a:t>
            </a:r>
          </a:p>
          <a:p>
            <a:pPr algn="just">
              <a:lnSpc>
                <a:spcPts val="5040"/>
              </a:lnSpc>
            </a:pPr>
            <a:r>
              <a:rPr lang="en-US" sz="3600" spc="-36">
                <a:solidFill>
                  <a:srgbClr val="525252"/>
                </a:solidFill>
                <a:latin typeface="Open Sans 1"/>
                <a:ea typeface="Open Sans 1"/>
                <a:cs typeface="Open Sans 1"/>
                <a:sym typeface="Open Sans 1"/>
              </a:rPr>
              <a:t>“Освежили”</a:t>
            </a:r>
            <a:r>
              <a:rPr lang="en-US" sz="3600" spc="-36">
                <a:solidFill>
                  <a:srgbClr val="525252"/>
                </a:solidFill>
                <a:latin typeface="Open Sans 1"/>
                <a:ea typeface="Open Sans 1"/>
                <a:cs typeface="Open Sans 1"/>
                <a:sym typeface="Open Sans 1"/>
              </a:rPr>
              <a:t> юридические документы на сайте</a:t>
            </a:r>
          </a:p>
          <a:p>
            <a:pPr algn="just">
              <a:lnSpc>
                <a:spcPts val="5040"/>
              </a:lnSpc>
            </a:pPr>
            <a:r>
              <a:rPr lang="en-US" sz="3600" spc="-36">
                <a:solidFill>
                  <a:srgbClr val="525252"/>
                </a:solidFill>
                <a:latin typeface="Open Sans 1"/>
                <a:ea typeface="Open Sans 1"/>
                <a:cs typeface="Open Sans 1"/>
                <a:sym typeface="Open Sans 1"/>
              </a:rPr>
              <a:t>Перешли на платежный виджет ГИВР, исключив баги в системе</a:t>
            </a:r>
          </a:p>
          <a:p>
            <a:pPr algn="just">
              <a:lnSpc>
                <a:spcPts val="5040"/>
              </a:lnSpc>
            </a:pPr>
            <a:r>
              <a:rPr lang="en-US" sz="3600" spc="-36">
                <a:solidFill>
                  <a:srgbClr val="525252"/>
                </a:solidFill>
                <a:latin typeface="Open Sans 1"/>
                <a:ea typeface="Open Sans 1"/>
                <a:cs typeface="Open Sans 1"/>
                <a:sym typeface="Open Sans 1"/>
              </a:rPr>
              <a:t>при получении ваших пожертвований</a:t>
            </a:r>
          </a:p>
          <a:p>
            <a:pPr algn="just">
              <a:lnSpc>
                <a:spcPts val="5040"/>
              </a:lnSpc>
            </a:pPr>
            <a:r>
              <a:rPr lang="en-US" sz="3600" spc="-36">
                <a:solidFill>
                  <a:srgbClr val="525252"/>
                </a:solidFill>
                <a:latin typeface="Open Sans 1"/>
                <a:ea typeface="Open Sans 1"/>
                <a:cs typeface="Open Sans 1"/>
                <a:sym typeface="Open Sans 1"/>
              </a:rPr>
              <a:t>Подключили беспроцентный эквайринг для НКО от Совкомбанка</a:t>
            </a:r>
          </a:p>
          <a:p>
            <a:pPr algn="just">
              <a:lnSpc>
                <a:spcPts val="5040"/>
              </a:lnSpc>
            </a:pPr>
            <a:r>
              <a:rPr lang="en-US" sz="3600" spc="-36">
                <a:solidFill>
                  <a:srgbClr val="525252"/>
                </a:solidFill>
                <a:latin typeface="Open Sans 1"/>
                <a:ea typeface="Open Sans 1"/>
                <a:cs typeface="Open Sans 1"/>
                <a:sym typeface="Open Sans 1"/>
              </a:rPr>
              <a:t>Выбрали агентство, которому передадим с 1 августа 2025 года на аутсорс задачи по бухгалтерским, юридическим, кадровым опросам. Это значительно оптимизирует наши административные  расходы</a:t>
            </a:r>
          </a:p>
        </p:txBody>
      </p:sp>
      <p:grpSp>
        <p:nvGrpSpPr>
          <p:cNvPr name="Group 12" id="12"/>
          <p:cNvGrpSpPr/>
          <p:nvPr/>
        </p:nvGrpSpPr>
        <p:grpSpPr>
          <a:xfrm rot="0">
            <a:off x="9817672" y="503553"/>
            <a:ext cx="10348026" cy="1775809"/>
            <a:chOff x="0" y="0"/>
            <a:chExt cx="2725406" cy="467703"/>
          </a:xfrm>
        </p:grpSpPr>
        <p:sp>
          <p:nvSpPr>
            <p:cNvPr name="Freeform 13" id="13"/>
            <p:cNvSpPr/>
            <p:nvPr/>
          </p:nvSpPr>
          <p:spPr>
            <a:xfrm flipH="false" flipV="false" rot="0">
              <a:off x="0" y="0"/>
              <a:ext cx="2725406" cy="467703"/>
            </a:xfrm>
            <a:custGeom>
              <a:avLst/>
              <a:gdLst/>
              <a:ahLst/>
              <a:cxnLst/>
              <a:rect r="r" b="b" t="t" l="l"/>
              <a:pathLst>
                <a:path h="467703" w="2725406">
                  <a:moveTo>
                    <a:pt x="74067" y="0"/>
                  </a:moveTo>
                  <a:lnTo>
                    <a:pt x="2651339" y="0"/>
                  </a:lnTo>
                  <a:cubicBezTo>
                    <a:pt x="2692245" y="0"/>
                    <a:pt x="2725406" y="33161"/>
                    <a:pt x="2725406" y="74067"/>
                  </a:cubicBezTo>
                  <a:lnTo>
                    <a:pt x="2725406" y="393635"/>
                  </a:lnTo>
                  <a:cubicBezTo>
                    <a:pt x="2725406" y="413279"/>
                    <a:pt x="2717603" y="432119"/>
                    <a:pt x="2703712" y="446009"/>
                  </a:cubicBezTo>
                  <a:cubicBezTo>
                    <a:pt x="2689822" y="459899"/>
                    <a:pt x="2670983" y="467703"/>
                    <a:pt x="2651339" y="467703"/>
                  </a:cubicBezTo>
                  <a:lnTo>
                    <a:pt x="74067" y="467703"/>
                  </a:lnTo>
                  <a:cubicBezTo>
                    <a:pt x="33161" y="467703"/>
                    <a:pt x="0" y="434542"/>
                    <a:pt x="0" y="393635"/>
                  </a:cubicBezTo>
                  <a:lnTo>
                    <a:pt x="0" y="74067"/>
                  </a:lnTo>
                  <a:cubicBezTo>
                    <a:pt x="0" y="33161"/>
                    <a:pt x="33161" y="0"/>
                    <a:pt x="74067" y="0"/>
                  </a:cubicBezTo>
                  <a:close/>
                </a:path>
              </a:pathLst>
            </a:custGeom>
            <a:solidFill>
              <a:srgbClr val="BF2086"/>
            </a:solidFill>
          </p:spPr>
        </p:sp>
        <p:sp>
          <p:nvSpPr>
            <p:cNvPr name="TextBox 14" id="14"/>
            <p:cNvSpPr txBox="true"/>
            <p:nvPr/>
          </p:nvSpPr>
          <p:spPr>
            <a:xfrm>
              <a:off x="0" y="-38100"/>
              <a:ext cx="2725406" cy="505803"/>
            </a:xfrm>
            <a:prstGeom prst="rect">
              <a:avLst/>
            </a:prstGeom>
          </p:spPr>
          <p:txBody>
            <a:bodyPr anchor="ctr" rtlCol="false" tIns="50800" lIns="50800" bIns="50800" rIns="50800"/>
            <a:lstStyle/>
            <a:p>
              <a:pPr algn="ctr">
                <a:lnSpc>
                  <a:spcPts val="2659"/>
                </a:lnSpc>
                <a:spcBef>
                  <a:spcPct val="0"/>
                </a:spcBef>
              </a:pPr>
            </a:p>
          </p:txBody>
        </p:sp>
      </p:grpSp>
      <p:sp>
        <p:nvSpPr>
          <p:cNvPr name="TextBox 15" id="15"/>
          <p:cNvSpPr txBox="true"/>
          <p:nvPr/>
        </p:nvSpPr>
        <p:spPr>
          <a:xfrm rot="0">
            <a:off x="9817672" y="916795"/>
            <a:ext cx="8470328" cy="854075"/>
          </a:xfrm>
          <a:prstGeom prst="rect">
            <a:avLst/>
          </a:prstGeom>
        </p:spPr>
        <p:txBody>
          <a:bodyPr anchor="t" rtlCol="false" tIns="0" lIns="0" bIns="0" rIns="0">
            <a:spAutoFit/>
          </a:bodyPr>
          <a:lstStyle/>
          <a:p>
            <a:pPr algn="ctr">
              <a:lnSpc>
                <a:spcPts val="6999"/>
              </a:lnSpc>
            </a:pPr>
            <a:r>
              <a:rPr lang="en-US" b="true" sz="4999">
                <a:solidFill>
                  <a:srgbClr val="FFFFFF"/>
                </a:solidFill>
                <a:latin typeface="Open Sans 1 Bold"/>
                <a:ea typeface="Open Sans 1 Bold"/>
                <a:cs typeface="Open Sans 1 Bold"/>
                <a:sym typeface="Open Sans 1 Bold"/>
              </a:rPr>
              <a:t>РАБОЧИЕ ПРОЦЕССЫ</a:t>
            </a:r>
          </a:p>
        </p:txBody>
      </p:sp>
      <p:sp>
        <p:nvSpPr>
          <p:cNvPr name="TextBox 16" id="16"/>
          <p:cNvSpPr txBox="true"/>
          <p:nvPr/>
        </p:nvSpPr>
        <p:spPr>
          <a:xfrm rot="0">
            <a:off x="1028700" y="1159047"/>
            <a:ext cx="8788972" cy="502920"/>
          </a:xfrm>
          <a:prstGeom prst="rect">
            <a:avLst/>
          </a:prstGeom>
        </p:spPr>
        <p:txBody>
          <a:bodyPr anchor="t" rtlCol="false" tIns="0" lIns="0" bIns="0" rIns="0">
            <a:spAutoFit/>
          </a:bodyPr>
          <a:lstStyle/>
          <a:p>
            <a:pPr algn="just">
              <a:lnSpc>
                <a:spcPts val="3960"/>
              </a:lnSpc>
            </a:pPr>
            <a:r>
              <a:rPr lang="en-US" b="true" sz="3600" spc="-36">
                <a:solidFill>
                  <a:srgbClr val="BF2086"/>
                </a:solidFill>
                <a:latin typeface="Open Sans 1 Bold"/>
                <a:ea typeface="Open Sans 1 Bold"/>
                <a:cs typeface="Open Sans 1 Bold"/>
                <a:sym typeface="Open Sans 1 Bold"/>
              </a:rPr>
              <a:t>ОПТИМИЗАЦИЯ И ПРОЗРАЧНОСТЬ</a:t>
            </a:r>
          </a:p>
        </p:txBody>
      </p:sp>
      <p:sp>
        <p:nvSpPr>
          <p:cNvPr name="Freeform 17" id="17">
            <a:hlinkClick r:id="rId7" tooltip="https://blago-vrn.ru"/>
          </p:cNvPr>
          <p:cNvSpPr/>
          <p:nvPr/>
        </p:nvSpPr>
        <p:spPr>
          <a:xfrm flipH="false" flipV="false" rot="0">
            <a:off x="15098112" y="9258300"/>
            <a:ext cx="3189888" cy="864262"/>
          </a:xfrm>
          <a:custGeom>
            <a:avLst/>
            <a:gdLst/>
            <a:ahLst/>
            <a:cxnLst/>
            <a:rect r="r" b="b" t="t" l="l"/>
            <a:pathLst>
              <a:path h="864262" w="3189888">
                <a:moveTo>
                  <a:pt x="0" y="0"/>
                </a:moveTo>
                <a:lnTo>
                  <a:pt x="3189888" y="0"/>
                </a:lnTo>
                <a:lnTo>
                  <a:pt x="3189888" y="864262"/>
                </a:lnTo>
                <a:lnTo>
                  <a:pt x="0" y="864262"/>
                </a:lnTo>
                <a:lnTo>
                  <a:pt x="0" y="0"/>
                </a:lnTo>
                <a:close/>
              </a:path>
            </a:pathLst>
          </a:custGeom>
          <a:blipFill>
            <a:blip r:embed="rId6"/>
            <a:stretch>
              <a:fillRect l="0" t="-51079" r="0" b="-56532"/>
            </a:stretch>
          </a:blipFill>
        </p:spPr>
      </p:sp>
      <p:sp>
        <p:nvSpPr>
          <p:cNvPr name="Freeform 18" id="18"/>
          <p:cNvSpPr/>
          <p:nvPr/>
        </p:nvSpPr>
        <p:spPr>
          <a:xfrm flipH="false" flipV="false" rot="0">
            <a:off x="357570" y="5803581"/>
            <a:ext cx="512944" cy="525423"/>
          </a:xfrm>
          <a:custGeom>
            <a:avLst/>
            <a:gdLst/>
            <a:ahLst/>
            <a:cxnLst/>
            <a:rect r="r" b="b" t="t" l="l"/>
            <a:pathLst>
              <a:path h="525423" w="512944">
                <a:moveTo>
                  <a:pt x="0" y="0"/>
                </a:moveTo>
                <a:lnTo>
                  <a:pt x="512944" y="0"/>
                </a:lnTo>
                <a:lnTo>
                  <a:pt x="512944" y="525423"/>
                </a:lnTo>
                <a:lnTo>
                  <a:pt x="0" y="52542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817672" y="503553"/>
            <a:ext cx="9807477" cy="1775809"/>
            <a:chOff x="0" y="0"/>
            <a:chExt cx="2583039" cy="467703"/>
          </a:xfrm>
        </p:grpSpPr>
        <p:sp>
          <p:nvSpPr>
            <p:cNvPr name="Freeform 3" id="3"/>
            <p:cNvSpPr/>
            <p:nvPr/>
          </p:nvSpPr>
          <p:spPr>
            <a:xfrm flipH="false" flipV="false" rot="0">
              <a:off x="0" y="0"/>
              <a:ext cx="2583039" cy="467703"/>
            </a:xfrm>
            <a:custGeom>
              <a:avLst/>
              <a:gdLst/>
              <a:ahLst/>
              <a:cxnLst/>
              <a:rect r="r" b="b" t="t" l="l"/>
              <a:pathLst>
                <a:path h="467703" w="2583039">
                  <a:moveTo>
                    <a:pt x="78150" y="0"/>
                  </a:moveTo>
                  <a:lnTo>
                    <a:pt x="2504890" y="0"/>
                  </a:lnTo>
                  <a:cubicBezTo>
                    <a:pt x="2525616" y="0"/>
                    <a:pt x="2545494" y="8234"/>
                    <a:pt x="2560150" y="22889"/>
                  </a:cubicBezTo>
                  <a:cubicBezTo>
                    <a:pt x="2574806" y="37545"/>
                    <a:pt x="2583039" y="57423"/>
                    <a:pt x="2583039" y="78150"/>
                  </a:cubicBezTo>
                  <a:lnTo>
                    <a:pt x="2583039" y="389553"/>
                  </a:lnTo>
                  <a:cubicBezTo>
                    <a:pt x="2583039" y="410280"/>
                    <a:pt x="2574806" y="430157"/>
                    <a:pt x="2560150" y="444813"/>
                  </a:cubicBezTo>
                  <a:cubicBezTo>
                    <a:pt x="2545494" y="459469"/>
                    <a:pt x="2525616" y="467703"/>
                    <a:pt x="2504890" y="467703"/>
                  </a:cubicBezTo>
                  <a:lnTo>
                    <a:pt x="78150" y="467703"/>
                  </a:lnTo>
                  <a:cubicBezTo>
                    <a:pt x="34989" y="467703"/>
                    <a:pt x="0" y="432714"/>
                    <a:pt x="0" y="389553"/>
                  </a:cubicBezTo>
                  <a:lnTo>
                    <a:pt x="0" y="78150"/>
                  </a:lnTo>
                  <a:cubicBezTo>
                    <a:pt x="0" y="34989"/>
                    <a:pt x="34989" y="0"/>
                    <a:pt x="78150" y="0"/>
                  </a:cubicBezTo>
                  <a:close/>
                </a:path>
              </a:pathLst>
            </a:custGeom>
            <a:solidFill>
              <a:srgbClr val="BF2086"/>
            </a:solidFill>
          </p:spPr>
        </p:sp>
        <p:sp>
          <p:nvSpPr>
            <p:cNvPr name="TextBox 4" id="4"/>
            <p:cNvSpPr txBox="true"/>
            <p:nvPr/>
          </p:nvSpPr>
          <p:spPr>
            <a:xfrm>
              <a:off x="0" y="-38100"/>
              <a:ext cx="2583039" cy="505803"/>
            </a:xfrm>
            <a:prstGeom prst="rect">
              <a:avLst/>
            </a:prstGeom>
          </p:spPr>
          <p:txBody>
            <a:bodyPr anchor="ctr" rtlCol="false" tIns="50800" lIns="50800" bIns="50800" rIns="50800"/>
            <a:lstStyle/>
            <a:p>
              <a:pPr algn="ctr">
                <a:lnSpc>
                  <a:spcPts val="2659"/>
                </a:lnSpc>
                <a:spcBef>
                  <a:spcPct val="0"/>
                </a:spcBef>
              </a:pPr>
            </a:p>
          </p:txBody>
        </p:sp>
      </p:grpSp>
      <p:sp>
        <p:nvSpPr>
          <p:cNvPr name="Freeform 5" id="5">
            <a:hlinkClick r:id="rId3" tooltip="https://blago-vrn.ru"/>
          </p:cNvPr>
          <p:cNvSpPr/>
          <p:nvPr/>
        </p:nvSpPr>
        <p:spPr>
          <a:xfrm flipH="false" flipV="false" rot="0">
            <a:off x="14888340" y="9158207"/>
            <a:ext cx="3399660" cy="1128793"/>
          </a:xfrm>
          <a:custGeom>
            <a:avLst/>
            <a:gdLst/>
            <a:ahLst/>
            <a:cxnLst/>
            <a:rect r="r" b="b" t="t" l="l"/>
            <a:pathLst>
              <a:path h="1128793" w="3399660">
                <a:moveTo>
                  <a:pt x="0" y="0"/>
                </a:moveTo>
                <a:lnTo>
                  <a:pt x="3399660" y="0"/>
                </a:lnTo>
                <a:lnTo>
                  <a:pt x="3399660" y="1128793"/>
                </a:lnTo>
                <a:lnTo>
                  <a:pt x="0" y="1128793"/>
                </a:lnTo>
                <a:lnTo>
                  <a:pt x="0" y="0"/>
                </a:lnTo>
                <a:close/>
              </a:path>
            </a:pathLst>
          </a:custGeom>
          <a:blipFill>
            <a:blip r:embed="rId2"/>
            <a:stretch>
              <a:fillRect l="0" t="0" r="0" b="0"/>
            </a:stretch>
          </a:blipFill>
        </p:spPr>
      </p:sp>
      <p:sp>
        <p:nvSpPr>
          <p:cNvPr name="TextBox 6" id="6"/>
          <p:cNvSpPr txBox="true"/>
          <p:nvPr/>
        </p:nvSpPr>
        <p:spPr>
          <a:xfrm rot="0">
            <a:off x="972645" y="2801222"/>
            <a:ext cx="16286655" cy="6356985"/>
          </a:xfrm>
          <a:prstGeom prst="rect">
            <a:avLst/>
          </a:prstGeom>
        </p:spPr>
        <p:txBody>
          <a:bodyPr anchor="t" rtlCol="false" tIns="0" lIns="0" bIns="0" rIns="0">
            <a:spAutoFit/>
          </a:bodyPr>
          <a:lstStyle/>
          <a:p>
            <a:pPr algn="just">
              <a:lnSpc>
                <a:spcPts val="5040"/>
              </a:lnSpc>
            </a:pPr>
            <a:r>
              <a:rPr lang="en-US" sz="3600" spc="-36">
                <a:solidFill>
                  <a:srgbClr val="525252"/>
                </a:solidFill>
                <a:latin typeface="Open Sans 1"/>
                <a:ea typeface="Open Sans 1"/>
                <a:cs typeface="Open Sans 1"/>
                <a:sym typeface="Open Sans 1"/>
              </a:rPr>
              <a:t>Презентовали проект “Точка сборки” предпринимателям “Опоры России”</a:t>
            </a:r>
          </a:p>
          <a:p>
            <a:pPr algn="just">
              <a:lnSpc>
                <a:spcPts val="5040"/>
              </a:lnSpc>
            </a:pPr>
            <a:r>
              <a:rPr lang="en-US" sz="3600" spc="-36">
                <a:solidFill>
                  <a:srgbClr val="525252"/>
                </a:solidFill>
                <a:latin typeface="Open Sans 1"/>
                <a:ea typeface="Open Sans 1"/>
                <a:cs typeface="Open Sans 1"/>
                <a:sym typeface="Open Sans 1"/>
              </a:rPr>
              <a:t>Подписали соглашение с Центрами “Мой бизнес” и “Работа России”</a:t>
            </a:r>
          </a:p>
          <a:p>
            <a:pPr algn="just">
              <a:lnSpc>
                <a:spcPts val="5040"/>
              </a:lnSpc>
            </a:pPr>
            <a:r>
              <a:rPr lang="en-US" sz="3600" spc="-36">
                <a:solidFill>
                  <a:srgbClr val="525252"/>
                </a:solidFill>
                <a:latin typeface="Open Sans 1"/>
                <a:ea typeface="Open Sans 1"/>
                <a:cs typeface="Open Sans 1"/>
                <a:sym typeface="Open Sans 1"/>
              </a:rPr>
              <a:t>Договорились о партнерстве в вопросе трудоустройства наших подопечных в организации “Антураж”, “Мерселис”</a:t>
            </a:r>
          </a:p>
          <a:p>
            <a:pPr algn="just">
              <a:lnSpc>
                <a:spcPts val="5040"/>
              </a:lnSpc>
            </a:pPr>
            <a:r>
              <a:rPr lang="en-US" sz="3600" spc="-36">
                <a:solidFill>
                  <a:srgbClr val="525252"/>
                </a:solidFill>
                <a:latin typeface="Open Sans 1"/>
                <a:ea typeface="Open Sans 1"/>
                <a:cs typeface="Open Sans 1"/>
                <a:sym typeface="Open Sans 1"/>
              </a:rPr>
              <a:t>Проконсультировались по производственным процессам столярного направления в компании “Краснодеревщик”</a:t>
            </a:r>
          </a:p>
          <a:p>
            <a:pPr algn="just">
              <a:lnSpc>
                <a:spcPts val="5040"/>
              </a:lnSpc>
            </a:pPr>
            <a:r>
              <a:rPr lang="en-US" sz="3600" spc="-36">
                <a:solidFill>
                  <a:srgbClr val="525252"/>
                </a:solidFill>
                <a:latin typeface="Open Sans 1"/>
                <a:ea typeface="Open Sans 1"/>
                <a:cs typeface="Open Sans 1"/>
                <a:sym typeface="Open Sans 1"/>
              </a:rPr>
              <a:t>Встретили у себя партнеров из Санкт-Петербурга, БФ “Все получится!”. Обсудили внедрение их технологии сопровождаемого трудоустройства</a:t>
            </a:r>
          </a:p>
          <a:p>
            <a:pPr algn="just">
              <a:lnSpc>
                <a:spcPts val="5040"/>
              </a:lnSpc>
            </a:pPr>
            <a:r>
              <a:rPr lang="en-US" sz="3600" spc="-36">
                <a:solidFill>
                  <a:srgbClr val="525252"/>
                </a:solidFill>
                <a:latin typeface="Open Sans 1"/>
                <a:ea typeface="Open Sans 1"/>
                <a:cs typeface="Open Sans 1"/>
                <a:sym typeface="Open Sans 1"/>
              </a:rPr>
              <a:t>Начали взаимодействие по вопросу устойчивого развития</a:t>
            </a:r>
          </a:p>
          <a:p>
            <a:pPr algn="just">
              <a:lnSpc>
                <a:spcPts val="5040"/>
              </a:lnSpc>
            </a:pPr>
            <a:r>
              <a:rPr lang="en-US" sz="3600" spc="-36">
                <a:solidFill>
                  <a:srgbClr val="525252"/>
                </a:solidFill>
                <a:latin typeface="Open Sans 1"/>
                <a:ea typeface="Open Sans 1"/>
                <a:cs typeface="Open Sans 1"/>
                <a:sym typeface="Open Sans 1"/>
              </a:rPr>
              <a:t>с “Консультационным ресурсным центром для НКО и МСП”</a:t>
            </a:r>
          </a:p>
        </p:txBody>
      </p:sp>
      <p:sp>
        <p:nvSpPr>
          <p:cNvPr name="Freeform 7" id="7"/>
          <p:cNvSpPr/>
          <p:nvPr/>
        </p:nvSpPr>
        <p:spPr>
          <a:xfrm flipH="false" flipV="false" rot="0">
            <a:off x="346745" y="2867897"/>
            <a:ext cx="512944" cy="525423"/>
          </a:xfrm>
          <a:custGeom>
            <a:avLst/>
            <a:gdLst/>
            <a:ahLst/>
            <a:cxnLst/>
            <a:rect r="r" b="b" t="t" l="l"/>
            <a:pathLst>
              <a:path h="525423" w="512944">
                <a:moveTo>
                  <a:pt x="0" y="0"/>
                </a:moveTo>
                <a:lnTo>
                  <a:pt x="512944" y="0"/>
                </a:lnTo>
                <a:lnTo>
                  <a:pt x="512944" y="525423"/>
                </a:lnTo>
                <a:lnTo>
                  <a:pt x="0" y="52542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346745" y="3563402"/>
            <a:ext cx="512944" cy="525423"/>
          </a:xfrm>
          <a:custGeom>
            <a:avLst/>
            <a:gdLst/>
            <a:ahLst/>
            <a:cxnLst/>
            <a:rect r="r" b="b" t="t" l="l"/>
            <a:pathLst>
              <a:path h="525423" w="512944">
                <a:moveTo>
                  <a:pt x="0" y="0"/>
                </a:moveTo>
                <a:lnTo>
                  <a:pt x="512944" y="0"/>
                </a:lnTo>
                <a:lnTo>
                  <a:pt x="512944" y="525423"/>
                </a:lnTo>
                <a:lnTo>
                  <a:pt x="0" y="52542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346745" y="4150180"/>
            <a:ext cx="512944" cy="525423"/>
          </a:xfrm>
          <a:custGeom>
            <a:avLst/>
            <a:gdLst/>
            <a:ahLst/>
            <a:cxnLst/>
            <a:rect r="r" b="b" t="t" l="l"/>
            <a:pathLst>
              <a:path h="525423" w="512944">
                <a:moveTo>
                  <a:pt x="0" y="0"/>
                </a:moveTo>
                <a:lnTo>
                  <a:pt x="512944" y="0"/>
                </a:lnTo>
                <a:lnTo>
                  <a:pt x="512944" y="525423"/>
                </a:lnTo>
                <a:lnTo>
                  <a:pt x="0" y="52542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346745" y="5409028"/>
            <a:ext cx="512944" cy="525423"/>
          </a:xfrm>
          <a:custGeom>
            <a:avLst/>
            <a:gdLst/>
            <a:ahLst/>
            <a:cxnLst/>
            <a:rect r="r" b="b" t="t" l="l"/>
            <a:pathLst>
              <a:path h="525423" w="512944">
                <a:moveTo>
                  <a:pt x="0" y="0"/>
                </a:moveTo>
                <a:lnTo>
                  <a:pt x="512944" y="0"/>
                </a:lnTo>
                <a:lnTo>
                  <a:pt x="512944" y="525423"/>
                </a:lnTo>
                <a:lnTo>
                  <a:pt x="0" y="52542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1" id="11"/>
          <p:cNvSpPr/>
          <p:nvPr/>
        </p:nvSpPr>
        <p:spPr>
          <a:xfrm flipH="false" flipV="false" rot="0">
            <a:off x="346745" y="6648826"/>
            <a:ext cx="512944" cy="525423"/>
          </a:xfrm>
          <a:custGeom>
            <a:avLst/>
            <a:gdLst/>
            <a:ahLst/>
            <a:cxnLst/>
            <a:rect r="r" b="b" t="t" l="l"/>
            <a:pathLst>
              <a:path h="525423" w="512944">
                <a:moveTo>
                  <a:pt x="0" y="0"/>
                </a:moveTo>
                <a:lnTo>
                  <a:pt x="512944" y="0"/>
                </a:lnTo>
                <a:lnTo>
                  <a:pt x="512944" y="525423"/>
                </a:lnTo>
                <a:lnTo>
                  <a:pt x="0" y="52542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false" flipV="false" rot="0">
            <a:off x="346745" y="7926724"/>
            <a:ext cx="512944" cy="525423"/>
          </a:xfrm>
          <a:custGeom>
            <a:avLst/>
            <a:gdLst/>
            <a:ahLst/>
            <a:cxnLst/>
            <a:rect r="r" b="b" t="t" l="l"/>
            <a:pathLst>
              <a:path h="525423" w="512944">
                <a:moveTo>
                  <a:pt x="0" y="0"/>
                </a:moveTo>
                <a:lnTo>
                  <a:pt x="512944" y="0"/>
                </a:lnTo>
                <a:lnTo>
                  <a:pt x="512944" y="525422"/>
                </a:lnTo>
                <a:lnTo>
                  <a:pt x="0" y="52542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1728250" y="916795"/>
            <a:ext cx="4649171" cy="854075"/>
          </a:xfrm>
          <a:prstGeom prst="rect">
            <a:avLst/>
          </a:prstGeom>
        </p:spPr>
        <p:txBody>
          <a:bodyPr anchor="t" rtlCol="false" tIns="0" lIns="0" bIns="0" rIns="0">
            <a:spAutoFit/>
          </a:bodyPr>
          <a:lstStyle/>
          <a:p>
            <a:pPr algn="just">
              <a:lnSpc>
                <a:spcPts val="6999"/>
              </a:lnSpc>
            </a:pPr>
            <a:r>
              <a:rPr lang="en-US" b="true" sz="4999">
                <a:solidFill>
                  <a:srgbClr val="FFFFFF"/>
                </a:solidFill>
                <a:latin typeface="Open Sans 1 Bold"/>
                <a:ea typeface="Open Sans 1 Bold"/>
                <a:cs typeface="Open Sans 1 Bold"/>
                <a:sym typeface="Open Sans 1 Bold"/>
              </a:rPr>
              <a:t>ПАРТНЕРСТВО</a:t>
            </a:r>
          </a:p>
        </p:txBody>
      </p:sp>
      <p:sp>
        <p:nvSpPr>
          <p:cNvPr name="TextBox 14" id="14"/>
          <p:cNvSpPr txBox="true"/>
          <p:nvPr/>
        </p:nvSpPr>
        <p:spPr>
          <a:xfrm rot="0">
            <a:off x="1028700" y="1159047"/>
            <a:ext cx="8788972" cy="502920"/>
          </a:xfrm>
          <a:prstGeom prst="rect">
            <a:avLst/>
          </a:prstGeom>
        </p:spPr>
        <p:txBody>
          <a:bodyPr anchor="t" rtlCol="false" tIns="0" lIns="0" bIns="0" rIns="0">
            <a:spAutoFit/>
          </a:bodyPr>
          <a:lstStyle/>
          <a:p>
            <a:pPr algn="just">
              <a:lnSpc>
                <a:spcPts val="3960"/>
              </a:lnSpc>
            </a:pPr>
            <a:r>
              <a:rPr lang="en-US" b="true" sz="3600" spc="-36">
                <a:solidFill>
                  <a:srgbClr val="BF2086"/>
                </a:solidFill>
                <a:latin typeface="Open Sans 1 Bold"/>
                <a:ea typeface="Open Sans 1 Bold"/>
                <a:cs typeface="Open Sans 1 Bold"/>
                <a:sym typeface="Open Sans 1 Bold"/>
              </a:rPr>
              <a:t>НОВЫЕ ЗНАКОМСТВА</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817672" y="503553"/>
            <a:ext cx="9807477" cy="1775809"/>
            <a:chOff x="0" y="0"/>
            <a:chExt cx="2583039" cy="467703"/>
          </a:xfrm>
        </p:grpSpPr>
        <p:sp>
          <p:nvSpPr>
            <p:cNvPr name="Freeform 3" id="3"/>
            <p:cNvSpPr/>
            <p:nvPr/>
          </p:nvSpPr>
          <p:spPr>
            <a:xfrm flipH="false" flipV="false" rot="0">
              <a:off x="0" y="0"/>
              <a:ext cx="2583039" cy="467703"/>
            </a:xfrm>
            <a:custGeom>
              <a:avLst/>
              <a:gdLst/>
              <a:ahLst/>
              <a:cxnLst/>
              <a:rect r="r" b="b" t="t" l="l"/>
              <a:pathLst>
                <a:path h="467703" w="2583039">
                  <a:moveTo>
                    <a:pt x="78150" y="0"/>
                  </a:moveTo>
                  <a:lnTo>
                    <a:pt x="2504890" y="0"/>
                  </a:lnTo>
                  <a:cubicBezTo>
                    <a:pt x="2525616" y="0"/>
                    <a:pt x="2545494" y="8234"/>
                    <a:pt x="2560150" y="22889"/>
                  </a:cubicBezTo>
                  <a:cubicBezTo>
                    <a:pt x="2574806" y="37545"/>
                    <a:pt x="2583039" y="57423"/>
                    <a:pt x="2583039" y="78150"/>
                  </a:cubicBezTo>
                  <a:lnTo>
                    <a:pt x="2583039" y="389553"/>
                  </a:lnTo>
                  <a:cubicBezTo>
                    <a:pt x="2583039" y="410280"/>
                    <a:pt x="2574806" y="430157"/>
                    <a:pt x="2560150" y="444813"/>
                  </a:cubicBezTo>
                  <a:cubicBezTo>
                    <a:pt x="2545494" y="459469"/>
                    <a:pt x="2525616" y="467703"/>
                    <a:pt x="2504890" y="467703"/>
                  </a:cubicBezTo>
                  <a:lnTo>
                    <a:pt x="78150" y="467703"/>
                  </a:lnTo>
                  <a:cubicBezTo>
                    <a:pt x="34989" y="467703"/>
                    <a:pt x="0" y="432714"/>
                    <a:pt x="0" y="389553"/>
                  </a:cubicBezTo>
                  <a:lnTo>
                    <a:pt x="0" y="78150"/>
                  </a:lnTo>
                  <a:cubicBezTo>
                    <a:pt x="0" y="34989"/>
                    <a:pt x="34989" y="0"/>
                    <a:pt x="78150" y="0"/>
                  </a:cubicBezTo>
                  <a:close/>
                </a:path>
              </a:pathLst>
            </a:custGeom>
            <a:solidFill>
              <a:srgbClr val="BF2086"/>
            </a:solidFill>
          </p:spPr>
        </p:sp>
        <p:sp>
          <p:nvSpPr>
            <p:cNvPr name="TextBox 4" id="4"/>
            <p:cNvSpPr txBox="true"/>
            <p:nvPr/>
          </p:nvSpPr>
          <p:spPr>
            <a:xfrm>
              <a:off x="0" y="-38100"/>
              <a:ext cx="2583039" cy="505803"/>
            </a:xfrm>
            <a:prstGeom prst="rect">
              <a:avLst/>
            </a:prstGeom>
          </p:spPr>
          <p:txBody>
            <a:bodyPr anchor="ctr" rtlCol="false" tIns="50800" lIns="50800" bIns="50800" rIns="50800"/>
            <a:lstStyle/>
            <a:p>
              <a:pPr algn="ctr">
                <a:lnSpc>
                  <a:spcPts val="2659"/>
                </a:lnSpc>
                <a:spcBef>
                  <a:spcPct val="0"/>
                </a:spcBef>
              </a:pPr>
            </a:p>
          </p:txBody>
        </p:sp>
      </p:grpSp>
      <p:sp>
        <p:nvSpPr>
          <p:cNvPr name="Freeform 5" id="5">
            <a:hlinkClick r:id="rId3" tooltip="https://blago-vrn.ru"/>
          </p:cNvPr>
          <p:cNvSpPr/>
          <p:nvPr/>
        </p:nvSpPr>
        <p:spPr>
          <a:xfrm flipH="false" flipV="false" rot="0">
            <a:off x="14888340" y="9158207"/>
            <a:ext cx="3399660" cy="1128793"/>
          </a:xfrm>
          <a:custGeom>
            <a:avLst/>
            <a:gdLst/>
            <a:ahLst/>
            <a:cxnLst/>
            <a:rect r="r" b="b" t="t" l="l"/>
            <a:pathLst>
              <a:path h="1128793" w="3399660">
                <a:moveTo>
                  <a:pt x="0" y="0"/>
                </a:moveTo>
                <a:lnTo>
                  <a:pt x="3399660" y="0"/>
                </a:lnTo>
                <a:lnTo>
                  <a:pt x="3399660" y="1128793"/>
                </a:lnTo>
                <a:lnTo>
                  <a:pt x="0" y="1128793"/>
                </a:lnTo>
                <a:lnTo>
                  <a:pt x="0" y="0"/>
                </a:lnTo>
                <a:close/>
              </a:path>
            </a:pathLst>
          </a:custGeom>
          <a:blipFill>
            <a:blip r:embed="rId2"/>
            <a:stretch>
              <a:fillRect l="0" t="0" r="0" b="0"/>
            </a:stretch>
          </a:blipFill>
        </p:spPr>
      </p:sp>
      <p:sp>
        <p:nvSpPr>
          <p:cNvPr name="Freeform 6" id="6">
            <a:hlinkClick r:id="rId5" tooltip="https://rzv.ru"/>
          </p:cNvPr>
          <p:cNvSpPr/>
          <p:nvPr/>
        </p:nvSpPr>
        <p:spPr>
          <a:xfrm flipH="false" flipV="false" rot="0">
            <a:off x="1028167" y="1094081"/>
            <a:ext cx="4583900" cy="712239"/>
          </a:xfrm>
          <a:custGeom>
            <a:avLst/>
            <a:gdLst/>
            <a:ahLst/>
            <a:cxnLst/>
            <a:rect r="r" b="b" t="t" l="l"/>
            <a:pathLst>
              <a:path h="712239" w="4583900">
                <a:moveTo>
                  <a:pt x="0" y="0"/>
                </a:moveTo>
                <a:lnTo>
                  <a:pt x="4583900" y="0"/>
                </a:lnTo>
                <a:lnTo>
                  <a:pt x="4583900" y="712239"/>
                </a:lnTo>
                <a:lnTo>
                  <a:pt x="0" y="712239"/>
                </a:lnTo>
                <a:lnTo>
                  <a:pt x="0" y="0"/>
                </a:lnTo>
                <a:close/>
              </a:path>
            </a:pathLst>
          </a:custGeom>
          <a:blipFill>
            <a:blip r:embed="rId4"/>
            <a:stretch>
              <a:fillRect l="0" t="0" r="0" b="0"/>
            </a:stretch>
          </a:blipFill>
        </p:spPr>
      </p:sp>
      <p:sp>
        <p:nvSpPr>
          <p:cNvPr name="Freeform 7" id="7">
            <a:hlinkClick r:id="rId7" tooltip="https://www.npkdekor.ru"/>
          </p:cNvPr>
          <p:cNvSpPr/>
          <p:nvPr/>
        </p:nvSpPr>
        <p:spPr>
          <a:xfrm flipH="false" flipV="false" rot="0">
            <a:off x="5117347" y="3923548"/>
            <a:ext cx="3439926" cy="1629786"/>
          </a:xfrm>
          <a:custGeom>
            <a:avLst/>
            <a:gdLst/>
            <a:ahLst/>
            <a:cxnLst/>
            <a:rect r="r" b="b" t="t" l="l"/>
            <a:pathLst>
              <a:path h="1629786" w="3439926">
                <a:moveTo>
                  <a:pt x="0" y="0"/>
                </a:moveTo>
                <a:lnTo>
                  <a:pt x="3439927" y="0"/>
                </a:lnTo>
                <a:lnTo>
                  <a:pt x="3439927" y="1629786"/>
                </a:lnTo>
                <a:lnTo>
                  <a:pt x="0" y="1629786"/>
                </a:lnTo>
                <a:lnTo>
                  <a:pt x="0" y="0"/>
                </a:lnTo>
                <a:close/>
              </a:path>
            </a:pathLst>
          </a:custGeom>
          <a:blipFill>
            <a:blip r:embed="rId6"/>
            <a:stretch>
              <a:fillRect l="-15995" t="0" r="0" b="0"/>
            </a:stretch>
          </a:blipFill>
        </p:spPr>
      </p:sp>
      <p:sp>
        <p:nvSpPr>
          <p:cNvPr name="Freeform 8" id="8">
            <a:hlinkClick r:id="rId9" tooltip="https://vk.com/id472446911"/>
          </p:cNvPr>
          <p:cNvSpPr/>
          <p:nvPr/>
        </p:nvSpPr>
        <p:spPr>
          <a:xfrm flipH="false" flipV="false" rot="0">
            <a:off x="1028700" y="2505901"/>
            <a:ext cx="2539070" cy="1262443"/>
          </a:xfrm>
          <a:custGeom>
            <a:avLst/>
            <a:gdLst/>
            <a:ahLst/>
            <a:cxnLst/>
            <a:rect r="r" b="b" t="t" l="l"/>
            <a:pathLst>
              <a:path h="1262443" w="2539070">
                <a:moveTo>
                  <a:pt x="0" y="0"/>
                </a:moveTo>
                <a:lnTo>
                  <a:pt x="2539070" y="0"/>
                </a:lnTo>
                <a:lnTo>
                  <a:pt x="2539070" y="1262442"/>
                </a:lnTo>
                <a:lnTo>
                  <a:pt x="0" y="1262442"/>
                </a:lnTo>
                <a:lnTo>
                  <a:pt x="0" y="0"/>
                </a:lnTo>
                <a:close/>
              </a:path>
            </a:pathLst>
          </a:custGeom>
          <a:blipFill>
            <a:blip r:embed="rId8"/>
            <a:stretch>
              <a:fillRect l="0" t="0" r="0" b="0"/>
            </a:stretch>
          </a:blipFill>
        </p:spPr>
      </p:sp>
      <p:sp>
        <p:nvSpPr>
          <p:cNvPr name="Freeform 9" id="9">
            <a:hlinkClick r:id="rId11" tooltip="https://yudaevschool.ru"/>
          </p:cNvPr>
          <p:cNvSpPr/>
          <p:nvPr/>
        </p:nvSpPr>
        <p:spPr>
          <a:xfrm flipH="false" flipV="false" rot="0">
            <a:off x="1028700" y="4118156"/>
            <a:ext cx="3606307" cy="1240570"/>
          </a:xfrm>
          <a:custGeom>
            <a:avLst/>
            <a:gdLst/>
            <a:ahLst/>
            <a:cxnLst/>
            <a:rect r="r" b="b" t="t" l="l"/>
            <a:pathLst>
              <a:path h="1240570" w="3606307">
                <a:moveTo>
                  <a:pt x="0" y="0"/>
                </a:moveTo>
                <a:lnTo>
                  <a:pt x="3606307" y="0"/>
                </a:lnTo>
                <a:lnTo>
                  <a:pt x="3606307" y="1240569"/>
                </a:lnTo>
                <a:lnTo>
                  <a:pt x="0" y="1240569"/>
                </a:lnTo>
                <a:lnTo>
                  <a:pt x="0" y="0"/>
                </a:lnTo>
                <a:close/>
              </a:path>
            </a:pathLst>
          </a:custGeom>
          <a:blipFill>
            <a:blip r:embed="rId10"/>
            <a:stretch>
              <a:fillRect l="0" t="0" r="0" b="0"/>
            </a:stretch>
          </a:blipFill>
        </p:spPr>
      </p:sp>
      <p:sp>
        <p:nvSpPr>
          <p:cNvPr name="Freeform 10" id="10">
            <a:hlinkClick r:id="rId13" tooltip="https://taptop.pro"/>
          </p:cNvPr>
          <p:cNvSpPr/>
          <p:nvPr/>
        </p:nvSpPr>
        <p:spPr>
          <a:xfrm flipH="false" flipV="false" rot="0">
            <a:off x="9144000" y="5918439"/>
            <a:ext cx="3556724" cy="1299572"/>
          </a:xfrm>
          <a:custGeom>
            <a:avLst/>
            <a:gdLst/>
            <a:ahLst/>
            <a:cxnLst/>
            <a:rect r="r" b="b" t="t" l="l"/>
            <a:pathLst>
              <a:path h="1299572" w="3556724">
                <a:moveTo>
                  <a:pt x="0" y="0"/>
                </a:moveTo>
                <a:lnTo>
                  <a:pt x="3556724" y="0"/>
                </a:lnTo>
                <a:lnTo>
                  <a:pt x="3556724" y="1299572"/>
                </a:lnTo>
                <a:lnTo>
                  <a:pt x="0" y="1299572"/>
                </a:lnTo>
                <a:lnTo>
                  <a:pt x="0" y="0"/>
                </a:lnTo>
                <a:close/>
              </a:path>
            </a:pathLst>
          </a:custGeom>
          <a:blipFill>
            <a:blip r:embed="rId12"/>
            <a:stretch>
              <a:fillRect l="-8071" t="0" r="0" b="0"/>
            </a:stretch>
          </a:blipFill>
        </p:spPr>
      </p:sp>
      <p:sp>
        <p:nvSpPr>
          <p:cNvPr name="Freeform 11" id="11">
            <a:hlinkClick r:id="rId15" tooltip="https://anturage.com.ru"/>
          </p:cNvPr>
          <p:cNvSpPr/>
          <p:nvPr/>
        </p:nvSpPr>
        <p:spPr>
          <a:xfrm flipH="false" flipV="false" rot="0">
            <a:off x="12977625" y="3681136"/>
            <a:ext cx="2114610" cy="2114610"/>
          </a:xfrm>
          <a:custGeom>
            <a:avLst/>
            <a:gdLst/>
            <a:ahLst/>
            <a:cxnLst/>
            <a:rect r="r" b="b" t="t" l="l"/>
            <a:pathLst>
              <a:path h="2114610" w="2114610">
                <a:moveTo>
                  <a:pt x="0" y="0"/>
                </a:moveTo>
                <a:lnTo>
                  <a:pt x="2114610" y="0"/>
                </a:lnTo>
                <a:lnTo>
                  <a:pt x="2114610" y="2114610"/>
                </a:lnTo>
                <a:lnTo>
                  <a:pt x="0" y="2114610"/>
                </a:lnTo>
                <a:lnTo>
                  <a:pt x="0" y="0"/>
                </a:lnTo>
                <a:close/>
              </a:path>
            </a:pathLst>
          </a:custGeom>
          <a:blipFill>
            <a:blip r:embed="rId14"/>
            <a:stretch>
              <a:fillRect l="0" t="0" r="0" b="0"/>
            </a:stretch>
          </a:blipFill>
        </p:spPr>
      </p:sp>
      <p:sp>
        <p:nvSpPr>
          <p:cNvPr name="Freeform 12" id="12">
            <a:hlinkClick r:id="rId17" tooltip="https://houseflowers36.ru"/>
          </p:cNvPr>
          <p:cNvSpPr/>
          <p:nvPr/>
        </p:nvSpPr>
        <p:spPr>
          <a:xfrm flipH="false" flipV="false" rot="0">
            <a:off x="13831035" y="2392631"/>
            <a:ext cx="3715459" cy="1488982"/>
          </a:xfrm>
          <a:custGeom>
            <a:avLst/>
            <a:gdLst/>
            <a:ahLst/>
            <a:cxnLst/>
            <a:rect r="r" b="b" t="t" l="l"/>
            <a:pathLst>
              <a:path h="1488982" w="3715459">
                <a:moveTo>
                  <a:pt x="0" y="0"/>
                </a:moveTo>
                <a:lnTo>
                  <a:pt x="3715459" y="0"/>
                </a:lnTo>
                <a:lnTo>
                  <a:pt x="3715459" y="1488982"/>
                </a:lnTo>
                <a:lnTo>
                  <a:pt x="0" y="1488982"/>
                </a:lnTo>
                <a:lnTo>
                  <a:pt x="0" y="0"/>
                </a:lnTo>
                <a:close/>
              </a:path>
            </a:pathLst>
          </a:custGeom>
          <a:blipFill>
            <a:blip r:embed="rId16"/>
            <a:stretch>
              <a:fillRect l="-3527" t="0" r="0" b="0"/>
            </a:stretch>
          </a:blipFill>
        </p:spPr>
      </p:sp>
      <p:sp>
        <p:nvSpPr>
          <p:cNvPr name="Freeform 13" id="13">
            <a:hlinkClick r:id="rId19" tooltip="https://lemanapro.ru"/>
          </p:cNvPr>
          <p:cNvSpPr/>
          <p:nvPr/>
        </p:nvSpPr>
        <p:spPr>
          <a:xfrm flipH="false" flipV="false" rot="0">
            <a:off x="5127968" y="5553334"/>
            <a:ext cx="2099995" cy="1664996"/>
          </a:xfrm>
          <a:custGeom>
            <a:avLst/>
            <a:gdLst/>
            <a:ahLst/>
            <a:cxnLst/>
            <a:rect r="r" b="b" t="t" l="l"/>
            <a:pathLst>
              <a:path h="1664996" w="2099995">
                <a:moveTo>
                  <a:pt x="0" y="0"/>
                </a:moveTo>
                <a:lnTo>
                  <a:pt x="2099994" y="0"/>
                </a:lnTo>
                <a:lnTo>
                  <a:pt x="2099994" y="1664995"/>
                </a:lnTo>
                <a:lnTo>
                  <a:pt x="0" y="1664995"/>
                </a:lnTo>
                <a:lnTo>
                  <a:pt x="0" y="0"/>
                </a:lnTo>
                <a:close/>
              </a:path>
            </a:pathLst>
          </a:custGeom>
          <a:blipFill>
            <a:blip r:embed="rId18"/>
            <a:stretch>
              <a:fillRect l="0" t="0" r="0" b="0"/>
            </a:stretch>
          </a:blipFill>
        </p:spPr>
      </p:sp>
      <p:sp>
        <p:nvSpPr>
          <p:cNvPr name="Freeform 14" id="14">
            <a:hlinkClick r:id="rId21" tooltip="https://planeta.ru/blago-vrn"/>
          </p:cNvPr>
          <p:cNvSpPr/>
          <p:nvPr/>
        </p:nvSpPr>
        <p:spPr>
          <a:xfrm flipH="false" flipV="false" rot="0">
            <a:off x="13190910" y="6215639"/>
            <a:ext cx="3802650" cy="1002372"/>
          </a:xfrm>
          <a:custGeom>
            <a:avLst/>
            <a:gdLst/>
            <a:ahLst/>
            <a:cxnLst/>
            <a:rect r="r" b="b" t="t" l="l"/>
            <a:pathLst>
              <a:path h="1002372" w="3802650">
                <a:moveTo>
                  <a:pt x="0" y="0"/>
                </a:moveTo>
                <a:lnTo>
                  <a:pt x="3802650" y="0"/>
                </a:lnTo>
                <a:lnTo>
                  <a:pt x="3802650" y="1002372"/>
                </a:lnTo>
                <a:lnTo>
                  <a:pt x="0" y="1002372"/>
                </a:lnTo>
                <a:lnTo>
                  <a:pt x="0" y="0"/>
                </a:lnTo>
                <a:close/>
              </a:path>
            </a:pathLst>
          </a:custGeom>
          <a:blipFill>
            <a:blip r:embed="rId20"/>
            <a:stretch>
              <a:fillRect l="0" t="0" r="0" b="0"/>
            </a:stretch>
          </a:blipFill>
        </p:spPr>
      </p:sp>
      <p:sp>
        <p:nvSpPr>
          <p:cNvPr name="Freeform 15" id="15">
            <a:hlinkClick r:id="rId23" tooltip="https://www.tbank.ru/payments/provider-bfblago/"/>
          </p:cNvPr>
          <p:cNvSpPr/>
          <p:nvPr/>
        </p:nvSpPr>
        <p:spPr>
          <a:xfrm flipH="false" flipV="false" rot="0">
            <a:off x="6177965" y="916314"/>
            <a:ext cx="2966035" cy="1067773"/>
          </a:xfrm>
          <a:custGeom>
            <a:avLst/>
            <a:gdLst/>
            <a:ahLst/>
            <a:cxnLst/>
            <a:rect r="r" b="b" t="t" l="l"/>
            <a:pathLst>
              <a:path h="1067773" w="2966035">
                <a:moveTo>
                  <a:pt x="0" y="0"/>
                </a:moveTo>
                <a:lnTo>
                  <a:pt x="2966035" y="0"/>
                </a:lnTo>
                <a:lnTo>
                  <a:pt x="2966035" y="1067773"/>
                </a:lnTo>
                <a:lnTo>
                  <a:pt x="0" y="1067773"/>
                </a:lnTo>
                <a:lnTo>
                  <a:pt x="0" y="0"/>
                </a:lnTo>
                <a:close/>
              </a:path>
            </a:pathLst>
          </a:custGeom>
          <a:blipFill>
            <a:blip r:embed="rId22"/>
            <a:stretch>
              <a:fillRect l="0" t="0" r="0" b="0"/>
            </a:stretch>
          </a:blipFill>
        </p:spPr>
      </p:sp>
      <p:sp>
        <p:nvSpPr>
          <p:cNvPr name="Freeform 16" id="16">
            <a:hlinkClick r:id="rId25" tooltip="https://xn--80abfedtavrkbe1aq0c.xn--p1ai"/>
          </p:cNvPr>
          <p:cNvSpPr/>
          <p:nvPr/>
        </p:nvSpPr>
        <p:spPr>
          <a:xfrm flipH="false" flipV="false" rot="0">
            <a:off x="12925170" y="7830881"/>
            <a:ext cx="4334130" cy="906786"/>
          </a:xfrm>
          <a:custGeom>
            <a:avLst/>
            <a:gdLst/>
            <a:ahLst/>
            <a:cxnLst/>
            <a:rect r="r" b="b" t="t" l="l"/>
            <a:pathLst>
              <a:path h="906786" w="4334130">
                <a:moveTo>
                  <a:pt x="0" y="0"/>
                </a:moveTo>
                <a:lnTo>
                  <a:pt x="4334130" y="0"/>
                </a:lnTo>
                <a:lnTo>
                  <a:pt x="4334130" y="906786"/>
                </a:lnTo>
                <a:lnTo>
                  <a:pt x="0" y="906786"/>
                </a:lnTo>
                <a:lnTo>
                  <a:pt x="0" y="0"/>
                </a:lnTo>
                <a:close/>
              </a:path>
            </a:pathLst>
          </a:custGeom>
          <a:blipFill>
            <a:blip r:embed="rId24"/>
            <a:stretch>
              <a:fillRect l="0" t="0" r="0" b="0"/>
            </a:stretch>
          </a:blipFill>
        </p:spPr>
      </p:sp>
      <p:sp>
        <p:nvSpPr>
          <p:cNvPr name="Freeform 17" id="17">
            <a:hlinkClick r:id="rId27" tooltip="https://prodobro.ru/projects?organizerSlug=blago"/>
          </p:cNvPr>
          <p:cNvSpPr/>
          <p:nvPr/>
        </p:nvSpPr>
        <p:spPr>
          <a:xfrm flipH="false" flipV="false" rot="0">
            <a:off x="7062369" y="8262383"/>
            <a:ext cx="5213720" cy="945745"/>
          </a:xfrm>
          <a:custGeom>
            <a:avLst/>
            <a:gdLst/>
            <a:ahLst/>
            <a:cxnLst/>
            <a:rect r="r" b="b" t="t" l="l"/>
            <a:pathLst>
              <a:path h="945745" w="5213720">
                <a:moveTo>
                  <a:pt x="0" y="0"/>
                </a:moveTo>
                <a:lnTo>
                  <a:pt x="5213720" y="0"/>
                </a:lnTo>
                <a:lnTo>
                  <a:pt x="5213720" y="945745"/>
                </a:lnTo>
                <a:lnTo>
                  <a:pt x="0" y="945745"/>
                </a:lnTo>
                <a:lnTo>
                  <a:pt x="0" y="0"/>
                </a:lnTo>
                <a:close/>
              </a:path>
            </a:pathLst>
          </a:custGeom>
          <a:blipFill>
            <a:blip r:embed="rId26"/>
            <a:stretch>
              <a:fillRect l="0" t="0" r="0" b="0"/>
            </a:stretch>
          </a:blipFill>
        </p:spPr>
      </p:sp>
      <p:sp>
        <p:nvSpPr>
          <p:cNvPr name="Freeform 18" id="18">
            <a:hlinkClick r:id="rId29" tooltip="https://xn--h1aeekjh.xn--p1ai"/>
          </p:cNvPr>
          <p:cNvSpPr/>
          <p:nvPr/>
        </p:nvSpPr>
        <p:spPr>
          <a:xfrm flipH="false" flipV="false" rot="0">
            <a:off x="9443099" y="3751385"/>
            <a:ext cx="2446778" cy="1890829"/>
          </a:xfrm>
          <a:custGeom>
            <a:avLst/>
            <a:gdLst/>
            <a:ahLst/>
            <a:cxnLst/>
            <a:rect r="r" b="b" t="t" l="l"/>
            <a:pathLst>
              <a:path h="1890829" w="2446778">
                <a:moveTo>
                  <a:pt x="0" y="0"/>
                </a:moveTo>
                <a:lnTo>
                  <a:pt x="2446777" y="0"/>
                </a:lnTo>
                <a:lnTo>
                  <a:pt x="2446777" y="1890829"/>
                </a:lnTo>
                <a:lnTo>
                  <a:pt x="0" y="1890829"/>
                </a:lnTo>
                <a:lnTo>
                  <a:pt x="0" y="0"/>
                </a:lnTo>
                <a:close/>
              </a:path>
            </a:pathLst>
          </a:custGeom>
          <a:blipFill>
            <a:blip r:embed="rId28"/>
            <a:stretch>
              <a:fillRect l="0" t="-14612" r="0" b="-14790"/>
            </a:stretch>
          </a:blipFill>
        </p:spPr>
      </p:sp>
      <p:sp>
        <p:nvSpPr>
          <p:cNvPr name="Freeform 19" id="19">
            <a:hlinkClick r:id="rId31" tooltip="https://tv-gubernia.ru"/>
          </p:cNvPr>
          <p:cNvSpPr/>
          <p:nvPr/>
        </p:nvSpPr>
        <p:spPr>
          <a:xfrm flipH="false" flipV="false" rot="0">
            <a:off x="4483018" y="2726696"/>
            <a:ext cx="4181496" cy="820853"/>
          </a:xfrm>
          <a:custGeom>
            <a:avLst/>
            <a:gdLst/>
            <a:ahLst/>
            <a:cxnLst/>
            <a:rect r="r" b="b" t="t" l="l"/>
            <a:pathLst>
              <a:path h="820853" w="4181496">
                <a:moveTo>
                  <a:pt x="0" y="0"/>
                </a:moveTo>
                <a:lnTo>
                  <a:pt x="4181496" y="0"/>
                </a:lnTo>
                <a:lnTo>
                  <a:pt x="4181496" y="820853"/>
                </a:lnTo>
                <a:lnTo>
                  <a:pt x="0" y="820853"/>
                </a:lnTo>
                <a:lnTo>
                  <a:pt x="0" y="0"/>
                </a:lnTo>
                <a:close/>
              </a:path>
            </a:pathLst>
          </a:custGeom>
          <a:blipFill>
            <a:blip r:embed="rId30"/>
            <a:stretch>
              <a:fillRect l="0" t="0" r="0" b="0"/>
            </a:stretch>
          </a:blipFill>
        </p:spPr>
      </p:sp>
      <p:sp>
        <p:nvSpPr>
          <p:cNvPr name="Freeform 20" id="20">
            <a:hlinkClick r:id="rId33" tooltip="https://uszn-centr.e-gov36.ru"/>
          </p:cNvPr>
          <p:cNvSpPr/>
          <p:nvPr/>
        </p:nvSpPr>
        <p:spPr>
          <a:xfrm flipH="false" flipV="false" rot="0">
            <a:off x="15725708" y="4118156"/>
            <a:ext cx="1533592" cy="1533592"/>
          </a:xfrm>
          <a:custGeom>
            <a:avLst/>
            <a:gdLst/>
            <a:ahLst/>
            <a:cxnLst/>
            <a:rect r="r" b="b" t="t" l="l"/>
            <a:pathLst>
              <a:path h="1533592" w="1533592">
                <a:moveTo>
                  <a:pt x="0" y="0"/>
                </a:moveTo>
                <a:lnTo>
                  <a:pt x="1533592" y="0"/>
                </a:lnTo>
                <a:lnTo>
                  <a:pt x="1533592" y="1533591"/>
                </a:lnTo>
                <a:lnTo>
                  <a:pt x="0" y="1533591"/>
                </a:lnTo>
                <a:lnTo>
                  <a:pt x="0" y="0"/>
                </a:lnTo>
                <a:close/>
              </a:path>
            </a:pathLst>
          </a:custGeom>
          <a:blipFill>
            <a:blip r:embed="rId32"/>
            <a:stretch>
              <a:fillRect l="0" t="0" r="0" b="0"/>
            </a:stretch>
          </a:blipFill>
        </p:spPr>
      </p:sp>
      <p:sp>
        <p:nvSpPr>
          <p:cNvPr name="Freeform 21" id="21">
            <a:hlinkClick r:id="rId35" tooltip="https://oporavoronezh.ru"/>
          </p:cNvPr>
          <p:cNvSpPr/>
          <p:nvPr/>
        </p:nvSpPr>
        <p:spPr>
          <a:xfrm flipH="false" flipV="false" rot="0">
            <a:off x="1028700" y="5918439"/>
            <a:ext cx="3162542" cy="1093880"/>
          </a:xfrm>
          <a:custGeom>
            <a:avLst/>
            <a:gdLst/>
            <a:ahLst/>
            <a:cxnLst/>
            <a:rect r="r" b="b" t="t" l="l"/>
            <a:pathLst>
              <a:path h="1093880" w="3162542">
                <a:moveTo>
                  <a:pt x="0" y="0"/>
                </a:moveTo>
                <a:lnTo>
                  <a:pt x="3162542" y="0"/>
                </a:lnTo>
                <a:lnTo>
                  <a:pt x="3162542" y="1093879"/>
                </a:lnTo>
                <a:lnTo>
                  <a:pt x="0" y="1093879"/>
                </a:lnTo>
                <a:lnTo>
                  <a:pt x="0" y="0"/>
                </a:lnTo>
                <a:close/>
              </a:path>
            </a:pathLst>
          </a:custGeom>
          <a:blipFill>
            <a:blip r:embed="rId34"/>
            <a:stretch>
              <a:fillRect l="-9895" t="0" r="0" b="0"/>
            </a:stretch>
          </a:blipFill>
        </p:spPr>
      </p:sp>
      <p:sp>
        <p:nvSpPr>
          <p:cNvPr name="Freeform 22" id="22">
            <a:hlinkClick r:id="rId37" tooltip="https://moibiz36.ru"/>
          </p:cNvPr>
          <p:cNvSpPr/>
          <p:nvPr/>
        </p:nvSpPr>
        <p:spPr>
          <a:xfrm flipH="false" flipV="false" rot="0">
            <a:off x="9363964" y="2557279"/>
            <a:ext cx="4163660" cy="1211065"/>
          </a:xfrm>
          <a:custGeom>
            <a:avLst/>
            <a:gdLst/>
            <a:ahLst/>
            <a:cxnLst/>
            <a:rect r="r" b="b" t="t" l="l"/>
            <a:pathLst>
              <a:path h="1211065" w="4163660">
                <a:moveTo>
                  <a:pt x="0" y="0"/>
                </a:moveTo>
                <a:lnTo>
                  <a:pt x="4163660" y="0"/>
                </a:lnTo>
                <a:lnTo>
                  <a:pt x="4163660" y="1211064"/>
                </a:lnTo>
                <a:lnTo>
                  <a:pt x="0" y="1211064"/>
                </a:lnTo>
                <a:lnTo>
                  <a:pt x="0" y="0"/>
                </a:lnTo>
                <a:close/>
              </a:path>
            </a:pathLst>
          </a:custGeom>
          <a:blipFill>
            <a:blip r:embed="rId36"/>
            <a:stretch>
              <a:fillRect l="0" t="0" r="0" b="0"/>
            </a:stretch>
          </a:blipFill>
        </p:spPr>
      </p:sp>
      <p:sp>
        <p:nvSpPr>
          <p:cNvPr name="Freeform 23" id="23">
            <a:hlinkClick r:id="rId39" tooltip="https://merselis.ru"/>
          </p:cNvPr>
          <p:cNvSpPr/>
          <p:nvPr/>
        </p:nvSpPr>
        <p:spPr>
          <a:xfrm flipH="false" flipV="false" rot="0">
            <a:off x="1028167" y="7218329"/>
            <a:ext cx="2291950" cy="1815487"/>
          </a:xfrm>
          <a:custGeom>
            <a:avLst/>
            <a:gdLst/>
            <a:ahLst/>
            <a:cxnLst/>
            <a:rect r="r" b="b" t="t" l="l"/>
            <a:pathLst>
              <a:path h="1815487" w="2291950">
                <a:moveTo>
                  <a:pt x="0" y="0"/>
                </a:moveTo>
                <a:lnTo>
                  <a:pt x="2291950" y="0"/>
                </a:lnTo>
                <a:lnTo>
                  <a:pt x="2291950" y="1815487"/>
                </a:lnTo>
                <a:lnTo>
                  <a:pt x="0" y="1815487"/>
                </a:lnTo>
                <a:lnTo>
                  <a:pt x="0" y="0"/>
                </a:lnTo>
                <a:close/>
              </a:path>
            </a:pathLst>
          </a:custGeom>
          <a:blipFill>
            <a:blip r:embed="rId38"/>
            <a:stretch>
              <a:fillRect l="-27308" t="-38736" r="-17993" b="-44699"/>
            </a:stretch>
          </a:blipFill>
        </p:spPr>
      </p:sp>
      <p:sp>
        <p:nvSpPr>
          <p:cNvPr name="Freeform 24" id="24">
            <a:hlinkClick r:id="rId41" tooltip="https://vk.com/krc36"/>
          </p:cNvPr>
          <p:cNvSpPr/>
          <p:nvPr/>
        </p:nvSpPr>
        <p:spPr>
          <a:xfrm flipH="false" flipV="false" rot="0">
            <a:off x="4547194" y="7413463"/>
            <a:ext cx="1866095" cy="1697841"/>
          </a:xfrm>
          <a:custGeom>
            <a:avLst/>
            <a:gdLst/>
            <a:ahLst/>
            <a:cxnLst/>
            <a:rect r="r" b="b" t="t" l="l"/>
            <a:pathLst>
              <a:path h="1697841" w="1866095">
                <a:moveTo>
                  <a:pt x="0" y="0"/>
                </a:moveTo>
                <a:lnTo>
                  <a:pt x="1866095" y="0"/>
                </a:lnTo>
                <a:lnTo>
                  <a:pt x="1866095" y="1697840"/>
                </a:lnTo>
                <a:lnTo>
                  <a:pt x="0" y="1697840"/>
                </a:lnTo>
                <a:lnTo>
                  <a:pt x="0" y="0"/>
                </a:lnTo>
                <a:close/>
              </a:path>
            </a:pathLst>
          </a:custGeom>
          <a:blipFill>
            <a:blip r:embed="rId40"/>
            <a:stretch>
              <a:fillRect l="-64201" t="-67311" r="-56650" b="-75426"/>
            </a:stretch>
          </a:blipFill>
        </p:spPr>
      </p:sp>
      <p:sp>
        <p:nvSpPr>
          <p:cNvPr name="Freeform 25" id="25">
            <a:hlinkClick r:id="rId43" tooltip="https://vsepoluchitsya.org/technology"/>
          </p:cNvPr>
          <p:cNvSpPr/>
          <p:nvPr/>
        </p:nvSpPr>
        <p:spPr>
          <a:xfrm flipH="false" flipV="false" rot="0">
            <a:off x="7642014" y="7630507"/>
            <a:ext cx="4007480" cy="400748"/>
          </a:xfrm>
          <a:custGeom>
            <a:avLst/>
            <a:gdLst/>
            <a:ahLst/>
            <a:cxnLst/>
            <a:rect r="r" b="b" t="t" l="l"/>
            <a:pathLst>
              <a:path h="400748" w="4007480">
                <a:moveTo>
                  <a:pt x="0" y="0"/>
                </a:moveTo>
                <a:lnTo>
                  <a:pt x="4007480" y="0"/>
                </a:lnTo>
                <a:lnTo>
                  <a:pt x="4007480" y="400748"/>
                </a:lnTo>
                <a:lnTo>
                  <a:pt x="0" y="400748"/>
                </a:lnTo>
                <a:lnTo>
                  <a:pt x="0" y="0"/>
                </a:lnTo>
                <a:close/>
              </a:path>
            </a:pathLst>
          </a:custGeom>
          <a:blipFill>
            <a:blip r:embed="rId42"/>
            <a:stretch>
              <a:fillRect l="0" t="0" r="0" b="0"/>
            </a:stretch>
          </a:blipFill>
        </p:spPr>
      </p:sp>
      <p:sp>
        <p:nvSpPr>
          <p:cNvPr name="TextBox 26" id="26"/>
          <p:cNvSpPr txBox="true"/>
          <p:nvPr/>
        </p:nvSpPr>
        <p:spPr>
          <a:xfrm rot="0">
            <a:off x="11728250" y="916795"/>
            <a:ext cx="4649171" cy="854075"/>
          </a:xfrm>
          <a:prstGeom prst="rect">
            <a:avLst/>
          </a:prstGeom>
        </p:spPr>
        <p:txBody>
          <a:bodyPr anchor="t" rtlCol="false" tIns="0" lIns="0" bIns="0" rIns="0">
            <a:spAutoFit/>
          </a:bodyPr>
          <a:lstStyle/>
          <a:p>
            <a:pPr algn="just">
              <a:lnSpc>
                <a:spcPts val="6999"/>
              </a:lnSpc>
            </a:pPr>
            <a:r>
              <a:rPr lang="en-US" b="true" sz="4999">
                <a:solidFill>
                  <a:srgbClr val="FFFFFF"/>
                </a:solidFill>
                <a:latin typeface="Open Sans 1 Bold"/>
                <a:ea typeface="Open Sans 1 Bold"/>
                <a:cs typeface="Open Sans 1 Bold"/>
                <a:sym typeface="Open Sans 1 Bold"/>
              </a:rPr>
              <a:t>ПАРТНЕРСТВО</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75B776"/>
        </a:solidFill>
      </p:bgPr>
    </p:bg>
    <p:spTree>
      <p:nvGrpSpPr>
        <p:cNvPr id="1" name=""/>
        <p:cNvGrpSpPr/>
        <p:nvPr/>
      </p:nvGrpSpPr>
      <p:grpSpPr>
        <a:xfrm>
          <a:off x="0" y="0"/>
          <a:ext cx="0" cy="0"/>
          <a:chOff x="0" y="0"/>
          <a:chExt cx="0" cy="0"/>
        </a:xfrm>
      </p:grpSpPr>
      <p:sp>
        <p:nvSpPr>
          <p:cNvPr name="Freeform 2" id="2"/>
          <p:cNvSpPr/>
          <p:nvPr/>
        </p:nvSpPr>
        <p:spPr>
          <a:xfrm flipH="false" flipV="false" rot="-7342364">
            <a:off x="-5957632" y="-87987"/>
            <a:ext cx="23498847" cy="14347151"/>
          </a:xfrm>
          <a:custGeom>
            <a:avLst/>
            <a:gdLst/>
            <a:ahLst/>
            <a:cxnLst/>
            <a:rect r="r" b="b" t="t" l="l"/>
            <a:pathLst>
              <a:path h="14347151" w="23498847">
                <a:moveTo>
                  <a:pt x="0" y="0"/>
                </a:moveTo>
                <a:lnTo>
                  <a:pt x="23498847" y="0"/>
                </a:lnTo>
                <a:lnTo>
                  <a:pt x="23498847" y="14347151"/>
                </a:lnTo>
                <a:lnTo>
                  <a:pt x="0" y="14347151"/>
                </a:lnTo>
                <a:lnTo>
                  <a:pt x="0" y="0"/>
                </a:lnTo>
                <a:close/>
              </a:path>
            </a:pathLst>
          </a:custGeom>
          <a:blipFill>
            <a:blip r:embed="rId2"/>
            <a:stretch>
              <a:fillRect l="-2424" t="-5178" r="-2424" b="0"/>
            </a:stretch>
          </a:blipFill>
        </p:spPr>
      </p:sp>
      <p:sp>
        <p:nvSpPr>
          <p:cNvPr name="Freeform 3" id="3"/>
          <p:cNvSpPr/>
          <p:nvPr/>
        </p:nvSpPr>
        <p:spPr>
          <a:xfrm flipH="false" flipV="false" rot="0">
            <a:off x="4815696" y="3192495"/>
            <a:ext cx="512944" cy="525423"/>
          </a:xfrm>
          <a:custGeom>
            <a:avLst/>
            <a:gdLst/>
            <a:ahLst/>
            <a:cxnLst/>
            <a:rect r="r" b="b" t="t" l="l"/>
            <a:pathLst>
              <a:path h="525423" w="512944">
                <a:moveTo>
                  <a:pt x="0" y="0"/>
                </a:moveTo>
                <a:lnTo>
                  <a:pt x="512944" y="0"/>
                </a:lnTo>
                <a:lnTo>
                  <a:pt x="512944" y="525422"/>
                </a:lnTo>
                <a:lnTo>
                  <a:pt x="0" y="52542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4815696" y="3746159"/>
            <a:ext cx="512944" cy="525423"/>
          </a:xfrm>
          <a:custGeom>
            <a:avLst/>
            <a:gdLst/>
            <a:ahLst/>
            <a:cxnLst/>
            <a:rect r="r" b="b" t="t" l="l"/>
            <a:pathLst>
              <a:path h="525423" w="512944">
                <a:moveTo>
                  <a:pt x="0" y="0"/>
                </a:moveTo>
                <a:lnTo>
                  <a:pt x="512944" y="0"/>
                </a:lnTo>
                <a:lnTo>
                  <a:pt x="512944" y="525422"/>
                </a:lnTo>
                <a:lnTo>
                  <a:pt x="0" y="52542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4815696" y="4414456"/>
            <a:ext cx="512944" cy="525423"/>
          </a:xfrm>
          <a:custGeom>
            <a:avLst/>
            <a:gdLst/>
            <a:ahLst/>
            <a:cxnLst/>
            <a:rect r="r" b="b" t="t" l="l"/>
            <a:pathLst>
              <a:path h="525423" w="512944">
                <a:moveTo>
                  <a:pt x="0" y="0"/>
                </a:moveTo>
                <a:lnTo>
                  <a:pt x="512944" y="0"/>
                </a:lnTo>
                <a:lnTo>
                  <a:pt x="512944" y="525423"/>
                </a:lnTo>
                <a:lnTo>
                  <a:pt x="0" y="52542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4815696" y="5082754"/>
            <a:ext cx="512944" cy="525423"/>
          </a:xfrm>
          <a:custGeom>
            <a:avLst/>
            <a:gdLst/>
            <a:ahLst/>
            <a:cxnLst/>
            <a:rect r="r" b="b" t="t" l="l"/>
            <a:pathLst>
              <a:path h="525423" w="512944">
                <a:moveTo>
                  <a:pt x="0" y="0"/>
                </a:moveTo>
                <a:lnTo>
                  <a:pt x="512944" y="0"/>
                </a:lnTo>
                <a:lnTo>
                  <a:pt x="512944" y="525423"/>
                </a:lnTo>
                <a:lnTo>
                  <a:pt x="0" y="52542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4815696" y="5751052"/>
            <a:ext cx="512944" cy="525423"/>
          </a:xfrm>
          <a:custGeom>
            <a:avLst/>
            <a:gdLst/>
            <a:ahLst/>
            <a:cxnLst/>
            <a:rect r="r" b="b" t="t" l="l"/>
            <a:pathLst>
              <a:path h="525423" w="512944">
                <a:moveTo>
                  <a:pt x="0" y="0"/>
                </a:moveTo>
                <a:lnTo>
                  <a:pt x="512944" y="0"/>
                </a:lnTo>
                <a:lnTo>
                  <a:pt x="512944" y="525423"/>
                </a:lnTo>
                <a:lnTo>
                  <a:pt x="0" y="52542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8" id="8"/>
          <p:cNvGrpSpPr/>
          <p:nvPr/>
        </p:nvGrpSpPr>
        <p:grpSpPr>
          <a:xfrm rot="0">
            <a:off x="9817672" y="503553"/>
            <a:ext cx="10348026" cy="1775809"/>
            <a:chOff x="0" y="0"/>
            <a:chExt cx="2725406" cy="467703"/>
          </a:xfrm>
        </p:grpSpPr>
        <p:sp>
          <p:nvSpPr>
            <p:cNvPr name="Freeform 9" id="9"/>
            <p:cNvSpPr/>
            <p:nvPr/>
          </p:nvSpPr>
          <p:spPr>
            <a:xfrm flipH="false" flipV="false" rot="0">
              <a:off x="0" y="0"/>
              <a:ext cx="2725406" cy="467703"/>
            </a:xfrm>
            <a:custGeom>
              <a:avLst/>
              <a:gdLst/>
              <a:ahLst/>
              <a:cxnLst/>
              <a:rect r="r" b="b" t="t" l="l"/>
              <a:pathLst>
                <a:path h="467703" w="2725406">
                  <a:moveTo>
                    <a:pt x="74067" y="0"/>
                  </a:moveTo>
                  <a:lnTo>
                    <a:pt x="2651339" y="0"/>
                  </a:lnTo>
                  <a:cubicBezTo>
                    <a:pt x="2692245" y="0"/>
                    <a:pt x="2725406" y="33161"/>
                    <a:pt x="2725406" y="74067"/>
                  </a:cubicBezTo>
                  <a:lnTo>
                    <a:pt x="2725406" y="393635"/>
                  </a:lnTo>
                  <a:cubicBezTo>
                    <a:pt x="2725406" y="413279"/>
                    <a:pt x="2717603" y="432119"/>
                    <a:pt x="2703712" y="446009"/>
                  </a:cubicBezTo>
                  <a:cubicBezTo>
                    <a:pt x="2689822" y="459899"/>
                    <a:pt x="2670983" y="467703"/>
                    <a:pt x="2651339" y="467703"/>
                  </a:cubicBezTo>
                  <a:lnTo>
                    <a:pt x="74067" y="467703"/>
                  </a:lnTo>
                  <a:cubicBezTo>
                    <a:pt x="33161" y="467703"/>
                    <a:pt x="0" y="434542"/>
                    <a:pt x="0" y="393635"/>
                  </a:cubicBezTo>
                  <a:lnTo>
                    <a:pt x="0" y="74067"/>
                  </a:lnTo>
                  <a:cubicBezTo>
                    <a:pt x="0" y="33161"/>
                    <a:pt x="33161" y="0"/>
                    <a:pt x="74067" y="0"/>
                  </a:cubicBezTo>
                  <a:close/>
                </a:path>
              </a:pathLst>
            </a:custGeom>
            <a:solidFill>
              <a:srgbClr val="BF2086"/>
            </a:solidFill>
          </p:spPr>
        </p:sp>
        <p:sp>
          <p:nvSpPr>
            <p:cNvPr name="TextBox 10" id="10"/>
            <p:cNvSpPr txBox="true"/>
            <p:nvPr/>
          </p:nvSpPr>
          <p:spPr>
            <a:xfrm>
              <a:off x="0" y="-38100"/>
              <a:ext cx="2725406" cy="505803"/>
            </a:xfrm>
            <a:prstGeom prst="rect">
              <a:avLst/>
            </a:prstGeom>
          </p:spPr>
          <p:txBody>
            <a:bodyPr anchor="ctr" rtlCol="false" tIns="50800" lIns="50800" bIns="50800" rIns="50800"/>
            <a:lstStyle/>
            <a:p>
              <a:pPr algn="ctr">
                <a:lnSpc>
                  <a:spcPts val="2659"/>
                </a:lnSpc>
                <a:spcBef>
                  <a:spcPct val="0"/>
                </a:spcBef>
              </a:pPr>
            </a:p>
          </p:txBody>
        </p:sp>
      </p:grpSp>
      <p:grpSp>
        <p:nvGrpSpPr>
          <p:cNvPr name="Group 11" id="11"/>
          <p:cNvGrpSpPr/>
          <p:nvPr/>
        </p:nvGrpSpPr>
        <p:grpSpPr>
          <a:xfrm rot="0">
            <a:off x="11745345" y="7370379"/>
            <a:ext cx="5513955" cy="809471"/>
            <a:chOff x="0" y="0"/>
            <a:chExt cx="3529603" cy="518160"/>
          </a:xfrm>
        </p:grpSpPr>
        <p:sp>
          <p:nvSpPr>
            <p:cNvPr name="Freeform 12" id="12"/>
            <p:cNvSpPr/>
            <p:nvPr/>
          </p:nvSpPr>
          <p:spPr>
            <a:xfrm flipH="false" flipV="false" rot="0">
              <a:off x="6350" y="6350"/>
              <a:ext cx="3516903" cy="505460"/>
            </a:xfrm>
            <a:custGeom>
              <a:avLst/>
              <a:gdLst/>
              <a:ahLst/>
              <a:cxnLst/>
              <a:rect r="r" b="b" t="t" l="l"/>
              <a:pathLst>
                <a:path h="505460" w="3516903">
                  <a:moveTo>
                    <a:pt x="252730" y="0"/>
                  </a:moveTo>
                  <a:lnTo>
                    <a:pt x="3264173" y="0"/>
                  </a:lnTo>
                  <a:cubicBezTo>
                    <a:pt x="3403873" y="0"/>
                    <a:pt x="3516903" y="113030"/>
                    <a:pt x="3516903" y="252730"/>
                  </a:cubicBezTo>
                  <a:cubicBezTo>
                    <a:pt x="3516903" y="392430"/>
                    <a:pt x="3403873" y="505460"/>
                    <a:pt x="3264173" y="505460"/>
                  </a:cubicBezTo>
                  <a:lnTo>
                    <a:pt x="252730" y="505460"/>
                  </a:lnTo>
                  <a:cubicBezTo>
                    <a:pt x="113030" y="505460"/>
                    <a:pt x="0" y="392430"/>
                    <a:pt x="0" y="252730"/>
                  </a:cubicBezTo>
                  <a:cubicBezTo>
                    <a:pt x="0" y="113030"/>
                    <a:pt x="113030" y="0"/>
                    <a:pt x="252730" y="0"/>
                  </a:cubicBezTo>
                  <a:close/>
                </a:path>
              </a:pathLst>
            </a:custGeom>
            <a:solidFill>
              <a:srgbClr val="FFFFFF"/>
            </a:solidFill>
          </p:spPr>
        </p:sp>
      </p:grpSp>
      <p:sp>
        <p:nvSpPr>
          <p:cNvPr name="Freeform 13" id="13">
            <a:hlinkClick r:id="rId6" tooltip="https://blago-vrn.ru"/>
          </p:cNvPr>
          <p:cNvSpPr/>
          <p:nvPr/>
        </p:nvSpPr>
        <p:spPr>
          <a:xfrm flipH="false" flipV="false" rot="0">
            <a:off x="15098112" y="9258300"/>
            <a:ext cx="3189888" cy="864262"/>
          </a:xfrm>
          <a:custGeom>
            <a:avLst/>
            <a:gdLst/>
            <a:ahLst/>
            <a:cxnLst/>
            <a:rect r="r" b="b" t="t" l="l"/>
            <a:pathLst>
              <a:path h="864262" w="3189888">
                <a:moveTo>
                  <a:pt x="0" y="0"/>
                </a:moveTo>
                <a:lnTo>
                  <a:pt x="3189888" y="0"/>
                </a:lnTo>
                <a:lnTo>
                  <a:pt x="3189888" y="864262"/>
                </a:lnTo>
                <a:lnTo>
                  <a:pt x="0" y="864262"/>
                </a:lnTo>
                <a:lnTo>
                  <a:pt x="0" y="0"/>
                </a:lnTo>
                <a:close/>
              </a:path>
            </a:pathLst>
          </a:custGeom>
          <a:blipFill>
            <a:blip r:embed="rId5"/>
            <a:stretch>
              <a:fillRect l="0" t="-51079" r="0" b="-56532"/>
            </a:stretch>
          </a:blipFill>
        </p:spPr>
      </p:sp>
      <p:sp>
        <p:nvSpPr>
          <p:cNvPr name="Freeform 14" id="14"/>
          <p:cNvSpPr/>
          <p:nvPr/>
        </p:nvSpPr>
        <p:spPr>
          <a:xfrm flipH="false" flipV="false" rot="0">
            <a:off x="286134" y="2648738"/>
            <a:ext cx="4206559" cy="4056860"/>
          </a:xfrm>
          <a:custGeom>
            <a:avLst/>
            <a:gdLst/>
            <a:ahLst/>
            <a:cxnLst/>
            <a:rect r="r" b="b" t="t" l="l"/>
            <a:pathLst>
              <a:path h="4056860" w="4206559">
                <a:moveTo>
                  <a:pt x="0" y="0"/>
                </a:moveTo>
                <a:lnTo>
                  <a:pt x="4206559" y="0"/>
                </a:lnTo>
                <a:lnTo>
                  <a:pt x="4206559" y="4056860"/>
                </a:lnTo>
                <a:lnTo>
                  <a:pt x="0" y="4056860"/>
                </a:lnTo>
                <a:lnTo>
                  <a:pt x="0" y="0"/>
                </a:lnTo>
                <a:close/>
              </a:path>
            </a:pathLst>
          </a:custGeom>
          <a:blipFill>
            <a:blip r:embed="rId7"/>
            <a:stretch>
              <a:fillRect l="0" t="0" r="0" b="0"/>
            </a:stretch>
          </a:blipFill>
        </p:spPr>
      </p:sp>
      <p:sp>
        <p:nvSpPr>
          <p:cNvPr name="TextBox 15" id="15"/>
          <p:cNvSpPr txBox="true"/>
          <p:nvPr/>
        </p:nvSpPr>
        <p:spPr>
          <a:xfrm rot="0">
            <a:off x="618389" y="7646879"/>
            <a:ext cx="9420501" cy="1889760"/>
          </a:xfrm>
          <a:prstGeom prst="rect">
            <a:avLst/>
          </a:prstGeom>
        </p:spPr>
        <p:txBody>
          <a:bodyPr anchor="t" rtlCol="false" tIns="0" lIns="0" bIns="0" rIns="0">
            <a:spAutoFit/>
          </a:bodyPr>
          <a:lstStyle/>
          <a:p>
            <a:pPr algn="l">
              <a:lnSpc>
                <a:spcPts val="5040"/>
              </a:lnSpc>
            </a:pPr>
            <a:r>
              <a:rPr lang="en-US" b="true" sz="3600" spc="-36">
                <a:solidFill>
                  <a:srgbClr val="FFFFFF"/>
                </a:solidFill>
                <a:latin typeface="Open Sans 1 Bold"/>
                <a:ea typeface="Open Sans 1 Bold"/>
                <a:cs typeface="Open Sans 1 Bold"/>
                <a:sym typeface="Open Sans 1 Bold"/>
              </a:rPr>
              <a:t>Мы всегда открыты к диалогу и готовы предложить вам индивидуальный формат сотрудничества</a:t>
            </a:r>
          </a:p>
        </p:txBody>
      </p:sp>
      <p:sp>
        <p:nvSpPr>
          <p:cNvPr name="TextBox 16" id="16"/>
          <p:cNvSpPr txBox="true"/>
          <p:nvPr/>
        </p:nvSpPr>
        <p:spPr>
          <a:xfrm rot="0">
            <a:off x="5328640" y="3125820"/>
            <a:ext cx="12505372" cy="3166110"/>
          </a:xfrm>
          <a:prstGeom prst="rect">
            <a:avLst/>
          </a:prstGeom>
        </p:spPr>
        <p:txBody>
          <a:bodyPr anchor="t" rtlCol="false" tIns="0" lIns="0" bIns="0" rIns="0">
            <a:spAutoFit/>
          </a:bodyPr>
          <a:lstStyle/>
          <a:p>
            <a:pPr algn="just">
              <a:lnSpc>
                <a:spcPts val="5040"/>
              </a:lnSpc>
            </a:pPr>
            <a:r>
              <a:rPr lang="en-US" sz="3600" spc="-36">
                <a:solidFill>
                  <a:srgbClr val="FFFFFF"/>
                </a:solidFill>
                <a:latin typeface="Open Sans 1"/>
                <a:ea typeface="Open Sans 1"/>
                <a:cs typeface="Open Sans 1"/>
                <a:sym typeface="Open Sans 1"/>
              </a:rPr>
              <a:t>Вы меняете жизни ребят из числа сирот</a:t>
            </a:r>
          </a:p>
          <a:p>
            <a:pPr algn="just">
              <a:lnSpc>
                <a:spcPts val="5040"/>
              </a:lnSpc>
            </a:pPr>
            <a:r>
              <a:rPr lang="en-US" sz="3600" spc="-36">
                <a:solidFill>
                  <a:srgbClr val="FFFFFF"/>
                </a:solidFill>
                <a:latin typeface="Open Sans 1"/>
                <a:ea typeface="Open Sans 1"/>
                <a:cs typeface="Open Sans 1"/>
                <a:sym typeface="Open Sans 1"/>
              </a:rPr>
              <a:t>Вы вкладываетесь в своих потенциальных сотрудников</a:t>
            </a:r>
          </a:p>
          <a:p>
            <a:pPr algn="just">
              <a:lnSpc>
                <a:spcPts val="5040"/>
              </a:lnSpc>
            </a:pPr>
            <a:r>
              <a:rPr lang="en-US" sz="3600" spc="-36">
                <a:solidFill>
                  <a:srgbClr val="FFFFFF"/>
                </a:solidFill>
                <a:latin typeface="Open Sans 1"/>
                <a:ea typeface="Open Sans 1"/>
                <a:cs typeface="Open Sans 1"/>
                <a:sym typeface="Open Sans 1"/>
              </a:rPr>
              <a:t>Вы укрепляете репутацию и доверие к вашему бизнесу</a:t>
            </a:r>
          </a:p>
          <a:p>
            <a:pPr algn="just">
              <a:lnSpc>
                <a:spcPts val="5040"/>
              </a:lnSpc>
            </a:pPr>
            <a:r>
              <a:rPr lang="en-US" sz="3600" spc="-36">
                <a:solidFill>
                  <a:srgbClr val="FFFFFF"/>
                </a:solidFill>
                <a:latin typeface="Open Sans 1"/>
                <a:ea typeface="Open Sans 1"/>
                <a:cs typeface="Open Sans 1"/>
                <a:sym typeface="Open Sans 1"/>
              </a:rPr>
              <a:t>Вы создаете сильную корпоративную культуру</a:t>
            </a:r>
          </a:p>
          <a:p>
            <a:pPr algn="just">
              <a:lnSpc>
                <a:spcPts val="5040"/>
              </a:lnSpc>
            </a:pPr>
            <a:r>
              <a:rPr lang="en-US" sz="3600" spc="-36">
                <a:solidFill>
                  <a:srgbClr val="FFFFFF"/>
                </a:solidFill>
                <a:latin typeface="Open Sans 1"/>
                <a:ea typeface="Open Sans 1"/>
                <a:cs typeface="Open Sans 1"/>
                <a:sym typeface="Open Sans 1"/>
              </a:rPr>
              <a:t>Вы увеличиваете продажи через социальные акции</a:t>
            </a:r>
          </a:p>
        </p:txBody>
      </p:sp>
      <p:sp>
        <p:nvSpPr>
          <p:cNvPr name="TextBox 17" id="17"/>
          <p:cNvSpPr txBox="true"/>
          <p:nvPr/>
        </p:nvSpPr>
        <p:spPr>
          <a:xfrm rot="0">
            <a:off x="4815696" y="1159047"/>
            <a:ext cx="4004277" cy="502920"/>
          </a:xfrm>
          <a:prstGeom prst="rect">
            <a:avLst/>
          </a:prstGeom>
        </p:spPr>
        <p:txBody>
          <a:bodyPr anchor="t" rtlCol="false" tIns="0" lIns="0" bIns="0" rIns="0">
            <a:spAutoFit/>
          </a:bodyPr>
          <a:lstStyle/>
          <a:p>
            <a:pPr algn="l">
              <a:lnSpc>
                <a:spcPts val="3960"/>
              </a:lnSpc>
            </a:pPr>
            <a:r>
              <a:rPr lang="en-US" b="true" sz="3600" spc="-36">
                <a:solidFill>
                  <a:srgbClr val="FFFFFF"/>
                </a:solidFill>
                <a:latin typeface="Open Sans 1 Bold"/>
                <a:ea typeface="Open Sans 1 Bold"/>
                <a:cs typeface="Open Sans 1 Bold"/>
                <a:sym typeface="Open Sans 1 Bold"/>
              </a:rPr>
              <a:t>ПРЕИМУЩЕСТВА</a:t>
            </a:r>
          </a:p>
        </p:txBody>
      </p:sp>
      <p:sp>
        <p:nvSpPr>
          <p:cNvPr name="TextBox 18" id="18"/>
          <p:cNvSpPr txBox="true"/>
          <p:nvPr/>
        </p:nvSpPr>
        <p:spPr>
          <a:xfrm rot="0">
            <a:off x="11728250" y="916795"/>
            <a:ext cx="4649171" cy="854075"/>
          </a:xfrm>
          <a:prstGeom prst="rect">
            <a:avLst/>
          </a:prstGeom>
        </p:spPr>
        <p:txBody>
          <a:bodyPr anchor="t" rtlCol="false" tIns="0" lIns="0" bIns="0" rIns="0">
            <a:spAutoFit/>
          </a:bodyPr>
          <a:lstStyle/>
          <a:p>
            <a:pPr algn="just">
              <a:lnSpc>
                <a:spcPts val="6999"/>
              </a:lnSpc>
            </a:pPr>
            <a:r>
              <a:rPr lang="en-US" b="true" sz="4999">
                <a:solidFill>
                  <a:srgbClr val="FFFFFF"/>
                </a:solidFill>
                <a:latin typeface="Open Sans 1 Bold"/>
                <a:ea typeface="Open Sans 1 Bold"/>
                <a:cs typeface="Open Sans 1 Bold"/>
                <a:sym typeface="Open Sans 1 Bold"/>
              </a:rPr>
              <a:t>ПАРТНЕРСТВО</a:t>
            </a:r>
          </a:p>
        </p:txBody>
      </p:sp>
      <p:sp>
        <p:nvSpPr>
          <p:cNvPr name="TextBox 19" id="19"/>
          <p:cNvSpPr txBox="true"/>
          <p:nvPr/>
        </p:nvSpPr>
        <p:spPr>
          <a:xfrm rot="0">
            <a:off x="12096711" y="7435072"/>
            <a:ext cx="4811223" cy="613410"/>
          </a:xfrm>
          <a:prstGeom prst="rect">
            <a:avLst/>
          </a:prstGeom>
        </p:spPr>
        <p:txBody>
          <a:bodyPr anchor="t" rtlCol="false" tIns="0" lIns="0" bIns="0" rIns="0">
            <a:spAutoFit/>
          </a:bodyPr>
          <a:lstStyle/>
          <a:p>
            <a:pPr algn="ctr">
              <a:lnSpc>
                <a:spcPts val="5040"/>
              </a:lnSpc>
            </a:pPr>
            <a:r>
              <a:rPr lang="en-US" b="true" sz="3600">
                <a:solidFill>
                  <a:srgbClr val="75B776"/>
                </a:solidFill>
                <a:latin typeface="Open Sans 2 Bold"/>
                <a:ea typeface="Open Sans 2 Bold"/>
                <a:cs typeface="Open Sans 2 Bold"/>
                <a:sym typeface="Open Sans 2 Bold"/>
                <a:hlinkClick r:id="rId8" tooltip="https://forms.yandex.ru/u/67ed6baed04688337a31f3d5/"/>
              </a:rPr>
              <a:t>СТАТЬ ПАРТНЕРОМ</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8333099">
            <a:off x="858832" y="-3546848"/>
            <a:ext cx="29816641" cy="14952739"/>
          </a:xfrm>
          <a:custGeom>
            <a:avLst/>
            <a:gdLst/>
            <a:ahLst/>
            <a:cxnLst/>
            <a:rect r="r" b="b" t="t" l="l"/>
            <a:pathLst>
              <a:path h="14952739" w="29816641">
                <a:moveTo>
                  <a:pt x="0" y="0"/>
                </a:moveTo>
                <a:lnTo>
                  <a:pt x="29816641" y="0"/>
                </a:lnTo>
                <a:lnTo>
                  <a:pt x="29816641" y="14952739"/>
                </a:lnTo>
                <a:lnTo>
                  <a:pt x="0" y="14952739"/>
                </a:lnTo>
                <a:lnTo>
                  <a:pt x="0" y="0"/>
                </a:lnTo>
                <a:close/>
              </a:path>
            </a:pathLst>
          </a:custGeom>
          <a:blipFill>
            <a:blip r:embed="rId2"/>
            <a:stretch>
              <a:fillRect l="0" t="-11064" r="0" b="-11064"/>
            </a:stretch>
          </a:blipFill>
        </p:spPr>
      </p:sp>
      <p:sp>
        <p:nvSpPr>
          <p:cNvPr name="Freeform 3" id="3"/>
          <p:cNvSpPr/>
          <p:nvPr/>
        </p:nvSpPr>
        <p:spPr>
          <a:xfrm flipH="false" flipV="false" rot="8100000">
            <a:off x="-855710" y="-4683832"/>
            <a:ext cx="23335388" cy="14292175"/>
          </a:xfrm>
          <a:custGeom>
            <a:avLst/>
            <a:gdLst/>
            <a:ahLst/>
            <a:cxnLst/>
            <a:rect r="r" b="b" t="t" l="l"/>
            <a:pathLst>
              <a:path h="14292175" w="23335388">
                <a:moveTo>
                  <a:pt x="0" y="0"/>
                </a:moveTo>
                <a:lnTo>
                  <a:pt x="23335388" y="0"/>
                </a:lnTo>
                <a:lnTo>
                  <a:pt x="23335388" y="14292175"/>
                </a:lnTo>
                <a:lnTo>
                  <a:pt x="0" y="14292175"/>
                </a:lnTo>
                <a:lnTo>
                  <a:pt x="0" y="0"/>
                </a:lnTo>
                <a:close/>
              </a:path>
            </a:pathLst>
          </a:custGeom>
          <a:blipFill>
            <a:blip r:embed="rId2"/>
            <a:stretch>
              <a:fillRect l="0" t="0" r="0" b="0"/>
            </a:stretch>
          </a:blipFill>
        </p:spPr>
      </p:sp>
      <p:pic>
        <p:nvPicPr>
          <p:cNvPr name="Picture 4" id="4"/>
          <p:cNvPicPr>
            <a:picLocks noChangeAspect="true"/>
          </p:cNvPicPr>
          <p:nvPr/>
        </p:nvPicPr>
        <p:blipFill>
          <a:blip r:embed="rId3"/>
          <a:stretch>
            <a:fillRect/>
          </a:stretch>
        </p:blipFill>
        <p:spPr>
          <a:xfrm rot="0">
            <a:off x="12538294" y="5717314"/>
            <a:ext cx="4717337" cy="3058186"/>
          </a:xfrm>
          <a:prstGeom prst="rect">
            <a:avLst/>
          </a:prstGeom>
        </p:spPr>
      </p:pic>
      <p:sp>
        <p:nvSpPr>
          <p:cNvPr name="Freeform 5" id="5"/>
          <p:cNvSpPr/>
          <p:nvPr/>
        </p:nvSpPr>
        <p:spPr>
          <a:xfrm flipH="false" flipV="false" rot="0">
            <a:off x="2684150" y="5704905"/>
            <a:ext cx="4617181" cy="4582095"/>
          </a:xfrm>
          <a:custGeom>
            <a:avLst/>
            <a:gdLst/>
            <a:ahLst/>
            <a:cxnLst/>
            <a:rect r="r" b="b" t="t" l="l"/>
            <a:pathLst>
              <a:path h="4582095" w="4617181">
                <a:moveTo>
                  <a:pt x="0" y="0"/>
                </a:moveTo>
                <a:lnTo>
                  <a:pt x="4617181" y="0"/>
                </a:lnTo>
                <a:lnTo>
                  <a:pt x="4617181" y="4582095"/>
                </a:lnTo>
                <a:lnTo>
                  <a:pt x="0" y="4582095"/>
                </a:lnTo>
                <a:lnTo>
                  <a:pt x="0" y="0"/>
                </a:lnTo>
                <a:close/>
              </a:path>
            </a:pathLst>
          </a:custGeom>
          <a:blipFill>
            <a:blip r:embed="rId4"/>
            <a:stretch>
              <a:fillRect l="-30968" t="0" r="0" b="0"/>
            </a:stretch>
          </a:blipFill>
        </p:spPr>
      </p:sp>
      <p:pic>
        <p:nvPicPr>
          <p:cNvPr name="Picture 6" id="6"/>
          <p:cNvPicPr>
            <a:picLocks noChangeAspect="true"/>
          </p:cNvPicPr>
          <p:nvPr/>
        </p:nvPicPr>
        <p:blipFill>
          <a:blip r:embed="rId5"/>
          <a:stretch>
            <a:fillRect/>
          </a:stretch>
        </p:blipFill>
        <p:spPr>
          <a:xfrm rot="0">
            <a:off x="3143684" y="2554550"/>
            <a:ext cx="4626802" cy="3043097"/>
          </a:xfrm>
          <a:prstGeom prst="rect">
            <a:avLst/>
          </a:prstGeom>
        </p:spPr>
      </p:pic>
      <p:grpSp>
        <p:nvGrpSpPr>
          <p:cNvPr name="Group 7" id="7"/>
          <p:cNvGrpSpPr/>
          <p:nvPr/>
        </p:nvGrpSpPr>
        <p:grpSpPr>
          <a:xfrm rot="0">
            <a:off x="-2576860" y="503553"/>
            <a:ext cx="9878190" cy="1775809"/>
            <a:chOff x="0" y="0"/>
            <a:chExt cx="2601663" cy="467703"/>
          </a:xfrm>
        </p:grpSpPr>
        <p:sp>
          <p:nvSpPr>
            <p:cNvPr name="Freeform 8" id="8"/>
            <p:cNvSpPr/>
            <p:nvPr/>
          </p:nvSpPr>
          <p:spPr>
            <a:xfrm flipH="false" flipV="false" rot="0">
              <a:off x="0" y="0"/>
              <a:ext cx="2601663" cy="467703"/>
            </a:xfrm>
            <a:custGeom>
              <a:avLst/>
              <a:gdLst/>
              <a:ahLst/>
              <a:cxnLst/>
              <a:rect r="r" b="b" t="t" l="l"/>
              <a:pathLst>
                <a:path h="467703" w="2601663">
                  <a:moveTo>
                    <a:pt x="77590" y="0"/>
                  </a:moveTo>
                  <a:lnTo>
                    <a:pt x="2524073" y="0"/>
                  </a:lnTo>
                  <a:cubicBezTo>
                    <a:pt x="2544651" y="0"/>
                    <a:pt x="2564387" y="8175"/>
                    <a:pt x="2578938" y="22726"/>
                  </a:cubicBezTo>
                  <a:cubicBezTo>
                    <a:pt x="2593489" y="37277"/>
                    <a:pt x="2601663" y="57012"/>
                    <a:pt x="2601663" y="77590"/>
                  </a:cubicBezTo>
                  <a:lnTo>
                    <a:pt x="2601663" y="390113"/>
                  </a:lnTo>
                  <a:cubicBezTo>
                    <a:pt x="2601663" y="432964"/>
                    <a:pt x="2566925" y="467703"/>
                    <a:pt x="2524073" y="467703"/>
                  </a:cubicBezTo>
                  <a:lnTo>
                    <a:pt x="77590" y="467703"/>
                  </a:lnTo>
                  <a:cubicBezTo>
                    <a:pt x="34738" y="467703"/>
                    <a:pt x="0" y="432964"/>
                    <a:pt x="0" y="390113"/>
                  </a:cubicBezTo>
                  <a:lnTo>
                    <a:pt x="0" y="77590"/>
                  </a:lnTo>
                  <a:cubicBezTo>
                    <a:pt x="0" y="34738"/>
                    <a:pt x="34738" y="0"/>
                    <a:pt x="77590" y="0"/>
                  </a:cubicBezTo>
                  <a:close/>
                </a:path>
              </a:pathLst>
            </a:custGeom>
            <a:solidFill>
              <a:srgbClr val="BF2086"/>
            </a:solidFill>
          </p:spPr>
        </p:sp>
        <p:sp>
          <p:nvSpPr>
            <p:cNvPr name="TextBox 9" id="9"/>
            <p:cNvSpPr txBox="true"/>
            <p:nvPr/>
          </p:nvSpPr>
          <p:spPr>
            <a:xfrm>
              <a:off x="0" y="-38100"/>
              <a:ext cx="2601663" cy="505803"/>
            </a:xfrm>
            <a:prstGeom prst="rect">
              <a:avLst/>
            </a:prstGeom>
          </p:spPr>
          <p:txBody>
            <a:bodyPr anchor="ctr" rtlCol="false" tIns="50800" lIns="50800" bIns="50800" rIns="50800"/>
            <a:lstStyle/>
            <a:p>
              <a:pPr algn="ctr">
                <a:lnSpc>
                  <a:spcPts val="2659"/>
                </a:lnSpc>
                <a:spcBef>
                  <a:spcPct val="0"/>
                </a:spcBef>
              </a:pPr>
            </a:p>
          </p:txBody>
        </p:sp>
      </p:grpSp>
      <p:grpSp>
        <p:nvGrpSpPr>
          <p:cNvPr name="Group 10" id="10"/>
          <p:cNvGrpSpPr/>
          <p:nvPr/>
        </p:nvGrpSpPr>
        <p:grpSpPr>
          <a:xfrm rot="0">
            <a:off x="10998757" y="3458704"/>
            <a:ext cx="9536791" cy="1775809"/>
            <a:chOff x="0" y="0"/>
            <a:chExt cx="2511747" cy="467703"/>
          </a:xfrm>
        </p:grpSpPr>
        <p:sp>
          <p:nvSpPr>
            <p:cNvPr name="Freeform 11" id="11"/>
            <p:cNvSpPr/>
            <p:nvPr/>
          </p:nvSpPr>
          <p:spPr>
            <a:xfrm flipH="false" flipV="false" rot="0">
              <a:off x="0" y="0"/>
              <a:ext cx="2511747" cy="467703"/>
            </a:xfrm>
            <a:custGeom>
              <a:avLst/>
              <a:gdLst/>
              <a:ahLst/>
              <a:cxnLst/>
              <a:rect r="r" b="b" t="t" l="l"/>
              <a:pathLst>
                <a:path h="467703" w="2511747">
                  <a:moveTo>
                    <a:pt x="80368" y="0"/>
                  </a:moveTo>
                  <a:lnTo>
                    <a:pt x="2431379" y="0"/>
                  </a:lnTo>
                  <a:cubicBezTo>
                    <a:pt x="2452694" y="0"/>
                    <a:pt x="2473136" y="8467"/>
                    <a:pt x="2488208" y="23539"/>
                  </a:cubicBezTo>
                  <a:cubicBezTo>
                    <a:pt x="2503280" y="38611"/>
                    <a:pt x="2511747" y="59053"/>
                    <a:pt x="2511747" y="80368"/>
                  </a:cubicBezTo>
                  <a:lnTo>
                    <a:pt x="2511747" y="387335"/>
                  </a:lnTo>
                  <a:cubicBezTo>
                    <a:pt x="2511747" y="431721"/>
                    <a:pt x="2475765" y="467703"/>
                    <a:pt x="2431379" y="467703"/>
                  </a:cubicBezTo>
                  <a:lnTo>
                    <a:pt x="80368" y="467703"/>
                  </a:lnTo>
                  <a:cubicBezTo>
                    <a:pt x="35982" y="467703"/>
                    <a:pt x="0" y="431721"/>
                    <a:pt x="0" y="387335"/>
                  </a:cubicBezTo>
                  <a:lnTo>
                    <a:pt x="0" y="80368"/>
                  </a:lnTo>
                  <a:cubicBezTo>
                    <a:pt x="0" y="35982"/>
                    <a:pt x="35982" y="0"/>
                    <a:pt x="80368" y="0"/>
                  </a:cubicBezTo>
                  <a:close/>
                </a:path>
              </a:pathLst>
            </a:custGeom>
            <a:solidFill>
              <a:srgbClr val="FFFFFF"/>
            </a:solidFill>
          </p:spPr>
        </p:sp>
        <p:sp>
          <p:nvSpPr>
            <p:cNvPr name="TextBox 12" id="12"/>
            <p:cNvSpPr txBox="true"/>
            <p:nvPr/>
          </p:nvSpPr>
          <p:spPr>
            <a:xfrm>
              <a:off x="0" y="-38100"/>
              <a:ext cx="2511747" cy="505803"/>
            </a:xfrm>
            <a:prstGeom prst="rect">
              <a:avLst/>
            </a:prstGeom>
          </p:spPr>
          <p:txBody>
            <a:bodyPr anchor="ctr" rtlCol="false" tIns="50800" lIns="50800" bIns="50800" rIns="50800"/>
            <a:lstStyle/>
            <a:p>
              <a:pPr algn="ctr">
                <a:lnSpc>
                  <a:spcPts val="2659"/>
                </a:lnSpc>
                <a:spcBef>
                  <a:spcPct val="0"/>
                </a:spcBef>
              </a:pPr>
            </a:p>
          </p:txBody>
        </p:sp>
      </p:grpSp>
      <p:sp>
        <p:nvSpPr>
          <p:cNvPr name="Freeform 13" id="13">
            <a:hlinkClick r:id="rId7" tooltip="https://blago-vrn.ru"/>
          </p:cNvPr>
          <p:cNvSpPr/>
          <p:nvPr/>
        </p:nvSpPr>
        <p:spPr>
          <a:xfrm flipH="false" flipV="false" rot="0">
            <a:off x="15098112" y="9258300"/>
            <a:ext cx="3189888" cy="864262"/>
          </a:xfrm>
          <a:custGeom>
            <a:avLst/>
            <a:gdLst/>
            <a:ahLst/>
            <a:cxnLst/>
            <a:rect r="r" b="b" t="t" l="l"/>
            <a:pathLst>
              <a:path h="864262" w="3189888">
                <a:moveTo>
                  <a:pt x="0" y="0"/>
                </a:moveTo>
                <a:lnTo>
                  <a:pt x="3189888" y="0"/>
                </a:lnTo>
                <a:lnTo>
                  <a:pt x="3189888" y="864262"/>
                </a:lnTo>
                <a:lnTo>
                  <a:pt x="0" y="864262"/>
                </a:lnTo>
                <a:lnTo>
                  <a:pt x="0" y="0"/>
                </a:lnTo>
                <a:close/>
              </a:path>
            </a:pathLst>
          </a:custGeom>
          <a:blipFill>
            <a:blip r:embed="rId6"/>
            <a:stretch>
              <a:fillRect l="0" t="-51079" r="0" b="-56532"/>
            </a:stretch>
          </a:blipFill>
        </p:spPr>
      </p:sp>
      <p:sp>
        <p:nvSpPr>
          <p:cNvPr name="TextBox 14" id="14"/>
          <p:cNvSpPr txBox="true"/>
          <p:nvPr/>
        </p:nvSpPr>
        <p:spPr>
          <a:xfrm rot="0">
            <a:off x="9144000" y="7013996"/>
            <a:ext cx="3766591" cy="502920"/>
          </a:xfrm>
          <a:prstGeom prst="rect">
            <a:avLst/>
          </a:prstGeom>
        </p:spPr>
        <p:txBody>
          <a:bodyPr anchor="t" rtlCol="false" tIns="0" lIns="0" bIns="0" rIns="0">
            <a:spAutoFit/>
          </a:bodyPr>
          <a:lstStyle/>
          <a:p>
            <a:pPr algn="l">
              <a:lnSpc>
                <a:spcPts val="3960"/>
              </a:lnSpc>
            </a:pPr>
            <a:r>
              <a:rPr lang="en-US" sz="3600" spc="-36" b="true">
                <a:solidFill>
                  <a:srgbClr val="FFFFFF"/>
                </a:solidFill>
                <a:latin typeface="Open Sans 1 Bold"/>
                <a:ea typeface="Open Sans 1 Bold"/>
                <a:cs typeface="Open Sans 1 Bold"/>
                <a:sym typeface="Open Sans 1 Bold"/>
              </a:rPr>
              <a:t>#ПодариНавык</a:t>
            </a:r>
          </a:p>
        </p:txBody>
      </p:sp>
      <p:sp>
        <p:nvSpPr>
          <p:cNvPr name="TextBox 15" id="15"/>
          <p:cNvSpPr txBox="true"/>
          <p:nvPr/>
        </p:nvSpPr>
        <p:spPr>
          <a:xfrm rot="0">
            <a:off x="9144000" y="7810888"/>
            <a:ext cx="3766591" cy="502920"/>
          </a:xfrm>
          <a:prstGeom prst="rect">
            <a:avLst/>
          </a:prstGeom>
        </p:spPr>
        <p:txBody>
          <a:bodyPr anchor="t" rtlCol="false" tIns="0" lIns="0" bIns="0" rIns="0">
            <a:spAutoFit/>
          </a:bodyPr>
          <a:lstStyle/>
          <a:p>
            <a:pPr algn="l">
              <a:lnSpc>
                <a:spcPts val="3960"/>
              </a:lnSpc>
            </a:pPr>
            <a:r>
              <a:rPr lang="en-US" sz="3600" spc="-36" b="true">
                <a:solidFill>
                  <a:srgbClr val="FFFFFF"/>
                </a:solidFill>
                <a:latin typeface="Open Sans 1 Bold"/>
                <a:ea typeface="Open Sans 1 Bold"/>
                <a:cs typeface="Open Sans 1 Bold"/>
                <a:sym typeface="Open Sans 1 Bold"/>
              </a:rPr>
              <a:t>Расходы Фонда</a:t>
            </a:r>
          </a:p>
        </p:txBody>
      </p:sp>
      <p:sp>
        <p:nvSpPr>
          <p:cNvPr name="TextBox 16" id="16"/>
          <p:cNvSpPr txBox="true"/>
          <p:nvPr/>
        </p:nvSpPr>
        <p:spPr>
          <a:xfrm rot="0">
            <a:off x="9144000" y="6217105"/>
            <a:ext cx="3335968" cy="502920"/>
          </a:xfrm>
          <a:prstGeom prst="rect">
            <a:avLst/>
          </a:prstGeom>
        </p:spPr>
        <p:txBody>
          <a:bodyPr anchor="t" rtlCol="false" tIns="0" lIns="0" bIns="0" rIns="0">
            <a:spAutoFit/>
          </a:bodyPr>
          <a:lstStyle/>
          <a:p>
            <a:pPr algn="l">
              <a:lnSpc>
                <a:spcPts val="3960"/>
              </a:lnSpc>
            </a:pPr>
            <a:r>
              <a:rPr lang="en-US" sz="3600" spc="-36" b="true">
                <a:solidFill>
                  <a:srgbClr val="FFFFFF"/>
                </a:solidFill>
                <a:latin typeface="Open Sans 1 Bold"/>
                <a:ea typeface="Open Sans 1 Bold"/>
                <a:cs typeface="Open Sans 1 Bold"/>
                <a:sym typeface="Open Sans 1 Bold"/>
              </a:rPr>
              <a:t>Точка Сборки</a:t>
            </a:r>
          </a:p>
        </p:txBody>
      </p:sp>
      <p:sp>
        <p:nvSpPr>
          <p:cNvPr name="TextBox 17" id="17"/>
          <p:cNvSpPr txBox="true"/>
          <p:nvPr/>
        </p:nvSpPr>
        <p:spPr>
          <a:xfrm rot="0">
            <a:off x="1028700" y="3843688"/>
            <a:ext cx="2420895" cy="502920"/>
          </a:xfrm>
          <a:prstGeom prst="rect">
            <a:avLst/>
          </a:prstGeom>
        </p:spPr>
        <p:txBody>
          <a:bodyPr anchor="t" rtlCol="false" tIns="0" lIns="0" bIns="0" rIns="0">
            <a:spAutoFit/>
          </a:bodyPr>
          <a:lstStyle/>
          <a:p>
            <a:pPr algn="l">
              <a:lnSpc>
                <a:spcPts val="3960"/>
              </a:lnSpc>
            </a:pPr>
            <a:r>
              <a:rPr lang="en-US" sz="3600" spc="-36" b="true">
                <a:solidFill>
                  <a:srgbClr val="75B776"/>
                </a:solidFill>
                <a:latin typeface="Open Sans 1 Bold"/>
                <a:ea typeface="Open Sans 1 Bold"/>
                <a:cs typeface="Open Sans 1 Bold"/>
                <a:sym typeface="Open Sans 1 Bold"/>
              </a:rPr>
              <a:t>Юр.лица</a:t>
            </a:r>
          </a:p>
        </p:txBody>
      </p:sp>
      <p:sp>
        <p:nvSpPr>
          <p:cNvPr name="TextBox 18" id="18"/>
          <p:cNvSpPr txBox="true"/>
          <p:nvPr/>
        </p:nvSpPr>
        <p:spPr>
          <a:xfrm rot="0">
            <a:off x="1028700" y="4640580"/>
            <a:ext cx="2013742" cy="502920"/>
          </a:xfrm>
          <a:prstGeom prst="rect">
            <a:avLst/>
          </a:prstGeom>
        </p:spPr>
        <p:txBody>
          <a:bodyPr anchor="t" rtlCol="false" tIns="0" lIns="0" bIns="0" rIns="0">
            <a:spAutoFit/>
          </a:bodyPr>
          <a:lstStyle/>
          <a:p>
            <a:pPr algn="l">
              <a:lnSpc>
                <a:spcPts val="3960"/>
              </a:lnSpc>
            </a:pPr>
            <a:r>
              <a:rPr lang="en-US" sz="3600" spc="-36" b="true">
                <a:solidFill>
                  <a:srgbClr val="75B776"/>
                </a:solidFill>
                <a:latin typeface="Open Sans 1 Bold"/>
                <a:ea typeface="Open Sans 1 Bold"/>
                <a:cs typeface="Open Sans 1 Bold"/>
                <a:sym typeface="Open Sans 1 Bold"/>
              </a:rPr>
              <a:t>Прочее</a:t>
            </a:r>
          </a:p>
        </p:txBody>
      </p:sp>
      <p:sp>
        <p:nvSpPr>
          <p:cNvPr name="TextBox 19" id="19"/>
          <p:cNvSpPr txBox="true"/>
          <p:nvPr/>
        </p:nvSpPr>
        <p:spPr>
          <a:xfrm rot="0">
            <a:off x="1028700" y="3046797"/>
            <a:ext cx="2420895" cy="502920"/>
          </a:xfrm>
          <a:prstGeom prst="rect">
            <a:avLst/>
          </a:prstGeom>
        </p:spPr>
        <p:txBody>
          <a:bodyPr anchor="t" rtlCol="false" tIns="0" lIns="0" bIns="0" rIns="0">
            <a:spAutoFit/>
          </a:bodyPr>
          <a:lstStyle/>
          <a:p>
            <a:pPr algn="l">
              <a:lnSpc>
                <a:spcPts val="3960"/>
              </a:lnSpc>
            </a:pPr>
            <a:r>
              <a:rPr lang="en-US" sz="3600" spc="-36" b="true">
                <a:solidFill>
                  <a:srgbClr val="75B776"/>
                </a:solidFill>
                <a:latin typeface="Open Sans 1 Bold"/>
                <a:ea typeface="Open Sans 1 Bold"/>
                <a:cs typeface="Open Sans 1 Bold"/>
                <a:sym typeface="Open Sans 1 Bold"/>
              </a:rPr>
              <a:t>Физ.лица</a:t>
            </a:r>
          </a:p>
        </p:txBody>
      </p:sp>
      <p:sp>
        <p:nvSpPr>
          <p:cNvPr name="TextBox 20" id="20"/>
          <p:cNvSpPr txBox="true"/>
          <p:nvPr/>
        </p:nvSpPr>
        <p:spPr>
          <a:xfrm rot="0">
            <a:off x="918038" y="916795"/>
            <a:ext cx="5063113" cy="854075"/>
          </a:xfrm>
          <a:prstGeom prst="rect">
            <a:avLst/>
          </a:prstGeom>
        </p:spPr>
        <p:txBody>
          <a:bodyPr anchor="t" rtlCol="false" tIns="0" lIns="0" bIns="0" rIns="0">
            <a:spAutoFit/>
          </a:bodyPr>
          <a:lstStyle/>
          <a:p>
            <a:pPr algn="ctr">
              <a:lnSpc>
                <a:spcPts val="6999"/>
              </a:lnSpc>
            </a:pPr>
            <a:r>
              <a:rPr lang="en-US" b="true" sz="4999">
                <a:solidFill>
                  <a:srgbClr val="FFFFFF"/>
                </a:solidFill>
                <a:latin typeface="Open Sans 1 Bold"/>
                <a:ea typeface="Open Sans 1 Bold"/>
                <a:cs typeface="Open Sans 1 Bold"/>
                <a:sym typeface="Open Sans 1 Bold"/>
              </a:rPr>
              <a:t>ПРИХОД</a:t>
            </a:r>
          </a:p>
        </p:txBody>
      </p:sp>
      <p:sp>
        <p:nvSpPr>
          <p:cNvPr name="TextBox 21" id="21"/>
          <p:cNvSpPr txBox="true"/>
          <p:nvPr/>
        </p:nvSpPr>
        <p:spPr>
          <a:xfrm rot="0">
            <a:off x="13565430" y="3834272"/>
            <a:ext cx="2968418" cy="854075"/>
          </a:xfrm>
          <a:prstGeom prst="rect">
            <a:avLst/>
          </a:prstGeom>
        </p:spPr>
        <p:txBody>
          <a:bodyPr anchor="t" rtlCol="false" tIns="0" lIns="0" bIns="0" rIns="0">
            <a:spAutoFit/>
          </a:bodyPr>
          <a:lstStyle/>
          <a:p>
            <a:pPr algn="just">
              <a:lnSpc>
                <a:spcPts val="6999"/>
              </a:lnSpc>
            </a:pPr>
            <a:r>
              <a:rPr lang="en-US" b="true" sz="4999">
                <a:solidFill>
                  <a:srgbClr val="BF2086"/>
                </a:solidFill>
                <a:latin typeface="Open Sans 1 Bold"/>
                <a:ea typeface="Open Sans 1 Bold"/>
                <a:cs typeface="Open Sans 1 Bold"/>
                <a:sym typeface="Open Sans 1 Bold"/>
              </a:rPr>
              <a:t>РАСХОД</a:t>
            </a:r>
          </a:p>
        </p:txBody>
      </p:sp>
      <p:sp>
        <p:nvSpPr>
          <p:cNvPr name="TextBox 22" id="22"/>
          <p:cNvSpPr txBox="true"/>
          <p:nvPr/>
        </p:nvSpPr>
        <p:spPr>
          <a:xfrm rot="0">
            <a:off x="5709890" y="3075372"/>
            <a:ext cx="2153603" cy="502920"/>
          </a:xfrm>
          <a:prstGeom prst="rect">
            <a:avLst/>
          </a:prstGeom>
        </p:spPr>
        <p:txBody>
          <a:bodyPr anchor="t" rtlCol="false" tIns="0" lIns="0" bIns="0" rIns="0">
            <a:spAutoFit/>
          </a:bodyPr>
          <a:lstStyle/>
          <a:p>
            <a:pPr algn="ctr">
              <a:lnSpc>
                <a:spcPts val="3959"/>
              </a:lnSpc>
              <a:spcBef>
                <a:spcPct val="0"/>
              </a:spcBef>
            </a:pPr>
            <a:r>
              <a:rPr lang="en-US" b="true" sz="3599" spc="-35">
                <a:solidFill>
                  <a:srgbClr val="75B776"/>
                </a:solidFill>
                <a:latin typeface="Open Sans 1 Bold"/>
                <a:ea typeface="Open Sans 1 Bold"/>
                <a:cs typeface="Open Sans 1 Bold"/>
                <a:sym typeface="Open Sans 1 Bold"/>
              </a:rPr>
              <a:t> 392 803 </a:t>
            </a:r>
            <a:r>
              <a:rPr lang="en-US" b="true" sz="3599" spc="-35">
                <a:solidFill>
                  <a:srgbClr val="75B776"/>
                </a:solidFill>
                <a:latin typeface="Open Sans 1 Bold"/>
                <a:ea typeface="Open Sans 1 Bold"/>
                <a:cs typeface="Open Sans 1 Bold"/>
                <a:sym typeface="Open Sans 1 Bold"/>
              </a:rPr>
              <a:t>₽</a:t>
            </a:r>
          </a:p>
        </p:txBody>
      </p:sp>
      <p:sp>
        <p:nvSpPr>
          <p:cNvPr name="TextBox 23" id="23"/>
          <p:cNvSpPr txBox="true"/>
          <p:nvPr/>
        </p:nvSpPr>
        <p:spPr>
          <a:xfrm rot="0">
            <a:off x="4518981" y="3843688"/>
            <a:ext cx="2153603" cy="502920"/>
          </a:xfrm>
          <a:prstGeom prst="rect">
            <a:avLst/>
          </a:prstGeom>
        </p:spPr>
        <p:txBody>
          <a:bodyPr anchor="t" rtlCol="false" tIns="0" lIns="0" bIns="0" rIns="0">
            <a:spAutoFit/>
          </a:bodyPr>
          <a:lstStyle/>
          <a:p>
            <a:pPr algn="ctr">
              <a:lnSpc>
                <a:spcPts val="3959"/>
              </a:lnSpc>
              <a:spcBef>
                <a:spcPct val="0"/>
              </a:spcBef>
            </a:pPr>
            <a:r>
              <a:rPr lang="en-US" b="true" sz="3599" spc="-35">
                <a:solidFill>
                  <a:srgbClr val="75B776"/>
                </a:solidFill>
                <a:latin typeface="Open Sans 1 Bold"/>
                <a:ea typeface="Open Sans 1 Bold"/>
                <a:cs typeface="Open Sans 1 Bold"/>
                <a:sym typeface="Open Sans 1 Bold"/>
              </a:rPr>
              <a:t> 152 715 </a:t>
            </a:r>
            <a:r>
              <a:rPr lang="en-US" b="true" sz="3599" spc="-35">
                <a:solidFill>
                  <a:srgbClr val="75B776"/>
                </a:solidFill>
                <a:latin typeface="Open Sans 1 Bold"/>
                <a:ea typeface="Open Sans 1 Bold"/>
                <a:cs typeface="Open Sans 1 Bold"/>
                <a:sym typeface="Open Sans 1 Bold"/>
              </a:rPr>
              <a:t>₽</a:t>
            </a:r>
          </a:p>
        </p:txBody>
      </p:sp>
      <p:sp>
        <p:nvSpPr>
          <p:cNvPr name="TextBox 24" id="24"/>
          <p:cNvSpPr txBox="true"/>
          <p:nvPr/>
        </p:nvSpPr>
        <p:spPr>
          <a:xfrm rot="0">
            <a:off x="4216875" y="4613308"/>
            <a:ext cx="1782366" cy="502920"/>
          </a:xfrm>
          <a:prstGeom prst="rect">
            <a:avLst/>
          </a:prstGeom>
        </p:spPr>
        <p:txBody>
          <a:bodyPr anchor="t" rtlCol="false" tIns="0" lIns="0" bIns="0" rIns="0">
            <a:spAutoFit/>
          </a:bodyPr>
          <a:lstStyle/>
          <a:p>
            <a:pPr algn="ctr">
              <a:lnSpc>
                <a:spcPts val="3959"/>
              </a:lnSpc>
              <a:spcBef>
                <a:spcPct val="0"/>
              </a:spcBef>
            </a:pPr>
            <a:r>
              <a:rPr lang="en-US" b="true" sz="3599" spc="-35">
                <a:solidFill>
                  <a:srgbClr val="75B776"/>
                </a:solidFill>
                <a:latin typeface="Open Sans 1 Bold"/>
                <a:ea typeface="Open Sans 1 Bold"/>
                <a:cs typeface="Open Sans 1 Bold"/>
                <a:sym typeface="Open Sans 1 Bold"/>
              </a:rPr>
              <a:t>75 353 </a:t>
            </a:r>
            <a:r>
              <a:rPr lang="en-US" b="true" sz="3599" spc="-35">
                <a:solidFill>
                  <a:srgbClr val="75B776"/>
                </a:solidFill>
                <a:latin typeface="Open Sans 1 Bold"/>
                <a:ea typeface="Open Sans 1 Bold"/>
                <a:cs typeface="Open Sans 1 Bold"/>
                <a:sym typeface="Open Sans 1 Bold"/>
              </a:rPr>
              <a:t>₽</a:t>
            </a:r>
          </a:p>
        </p:txBody>
      </p:sp>
      <p:sp>
        <p:nvSpPr>
          <p:cNvPr name="TextBox 25" id="25"/>
          <p:cNvSpPr txBox="true"/>
          <p:nvPr/>
        </p:nvSpPr>
        <p:spPr>
          <a:xfrm rot="0">
            <a:off x="15228599" y="6217105"/>
            <a:ext cx="2410301" cy="502920"/>
          </a:xfrm>
          <a:prstGeom prst="rect">
            <a:avLst/>
          </a:prstGeom>
        </p:spPr>
        <p:txBody>
          <a:bodyPr anchor="t" rtlCol="false" tIns="0" lIns="0" bIns="0" rIns="0">
            <a:spAutoFit/>
          </a:bodyPr>
          <a:lstStyle/>
          <a:p>
            <a:pPr algn="ctr">
              <a:lnSpc>
                <a:spcPts val="3959"/>
              </a:lnSpc>
              <a:spcBef>
                <a:spcPct val="0"/>
              </a:spcBef>
            </a:pPr>
            <a:r>
              <a:rPr lang="en-US" b="true" sz="3599" spc="-35">
                <a:solidFill>
                  <a:srgbClr val="FFFFFF"/>
                </a:solidFill>
                <a:latin typeface="Open Sans 1 Bold"/>
                <a:ea typeface="Open Sans 1 Bold"/>
                <a:cs typeface="Open Sans 1 Bold"/>
                <a:sym typeface="Open Sans 1 Bold"/>
              </a:rPr>
              <a:t>1 064 024 </a:t>
            </a:r>
            <a:r>
              <a:rPr lang="en-US" b="true" sz="3599" spc="-35">
                <a:solidFill>
                  <a:srgbClr val="FFFFFF"/>
                </a:solidFill>
                <a:latin typeface="Open Sans 1 Bold"/>
                <a:ea typeface="Open Sans 1 Bold"/>
                <a:cs typeface="Open Sans 1 Bold"/>
                <a:sym typeface="Open Sans 1 Bold"/>
              </a:rPr>
              <a:t>₽</a:t>
            </a:r>
          </a:p>
        </p:txBody>
      </p:sp>
      <p:sp>
        <p:nvSpPr>
          <p:cNvPr name="TextBox 26" id="26"/>
          <p:cNvSpPr txBox="true"/>
          <p:nvPr/>
        </p:nvSpPr>
        <p:spPr>
          <a:xfrm rot="0">
            <a:off x="13310641" y="7022640"/>
            <a:ext cx="2153603" cy="502920"/>
          </a:xfrm>
          <a:prstGeom prst="rect">
            <a:avLst/>
          </a:prstGeom>
        </p:spPr>
        <p:txBody>
          <a:bodyPr anchor="t" rtlCol="false" tIns="0" lIns="0" bIns="0" rIns="0">
            <a:spAutoFit/>
          </a:bodyPr>
          <a:lstStyle/>
          <a:p>
            <a:pPr algn="ctr">
              <a:lnSpc>
                <a:spcPts val="3959"/>
              </a:lnSpc>
              <a:spcBef>
                <a:spcPct val="0"/>
              </a:spcBef>
            </a:pPr>
            <a:r>
              <a:rPr lang="en-US" b="true" sz="3599" spc="-35">
                <a:solidFill>
                  <a:srgbClr val="FFFFFF"/>
                </a:solidFill>
                <a:latin typeface="Open Sans 1 Bold"/>
                <a:ea typeface="Open Sans 1 Bold"/>
                <a:cs typeface="Open Sans 1 Bold"/>
                <a:sym typeface="Open Sans 1 Bold"/>
              </a:rPr>
              <a:t> 150 032 </a:t>
            </a:r>
            <a:r>
              <a:rPr lang="en-US" b="true" sz="3599" spc="-35">
                <a:solidFill>
                  <a:srgbClr val="FFFFFF"/>
                </a:solidFill>
                <a:latin typeface="Open Sans 1 Bold"/>
                <a:ea typeface="Open Sans 1 Bold"/>
                <a:cs typeface="Open Sans 1 Bold"/>
                <a:sym typeface="Open Sans 1 Bold"/>
              </a:rPr>
              <a:t>₽</a:t>
            </a:r>
          </a:p>
        </p:txBody>
      </p:sp>
      <p:sp>
        <p:nvSpPr>
          <p:cNvPr name="TextBox 27" id="27"/>
          <p:cNvSpPr txBox="true"/>
          <p:nvPr/>
        </p:nvSpPr>
        <p:spPr>
          <a:xfrm rot="0">
            <a:off x="13417539" y="7810888"/>
            <a:ext cx="2039303" cy="502920"/>
          </a:xfrm>
          <a:prstGeom prst="rect">
            <a:avLst/>
          </a:prstGeom>
        </p:spPr>
        <p:txBody>
          <a:bodyPr anchor="t" rtlCol="false" tIns="0" lIns="0" bIns="0" rIns="0">
            <a:spAutoFit/>
          </a:bodyPr>
          <a:lstStyle/>
          <a:p>
            <a:pPr algn="ctr">
              <a:lnSpc>
                <a:spcPts val="3959"/>
              </a:lnSpc>
              <a:spcBef>
                <a:spcPct val="0"/>
              </a:spcBef>
            </a:pPr>
            <a:r>
              <a:rPr lang="en-US" b="true" sz="3599" spc="-35">
                <a:solidFill>
                  <a:srgbClr val="FFFFFF"/>
                </a:solidFill>
                <a:latin typeface="Open Sans 1 Bold"/>
                <a:ea typeface="Open Sans 1 Bold"/>
                <a:cs typeface="Open Sans 1 Bold"/>
                <a:sym typeface="Open Sans 1 Bold"/>
              </a:rPr>
              <a:t>139 117 </a:t>
            </a:r>
            <a:r>
              <a:rPr lang="en-US" b="true" sz="3599" spc="-35">
                <a:solidFill>
                  <a:srgbClr val="FFFFFF"/>
                </a:solidFill>
                <a:latin typeface="Open Sans 1 Bold"/>
                <a:ea typeface="Open Sans 1 Bold"/>
                <a:cs typeface="Open Sans 1 Bold"/>
                <a:sym typeface="Open Sans 1 Bold"/>
              </a:rPr>
              <a:t>₽</a:t>
            </a:r>
          </a:p>
        </p:txBody>
      </p:sp>
      <p:sp>
        <p:nvSpPr>
          <p:cNvPr name="TextBox 28" id="28"/>
          <p:cNvSpPr txBox="true"/>
          <p:nvPr/>
        </p:nvSpPr>
        <p:spPr>
          <a:xfrm rot="0">
            <a:off x="11695161" y="1066800"/>
            <a:ext cx="6000889" cy="502920"/>
          </a:xfrm>
          <a:prstGeom prst="rect">
            <a:avLst/>
          </a:prstGeom>
        </p:spPr>
        <p:txBody>
          <a:bodyPr anchor="t" rtlCol="false" tIns="0" lIns="0" bIns="0" rIns="0">
            <a:spAutoFit/>
          </a:bodyPr>
          <a:lstStyle/>
          <a:p>
            <a:pPr algn="ctr">
              <a:lnSpc>
                <a:spcPts val="3960"/>
              </a:lnSpc>
            </a:pPr>
            <a:r>
              <a:rPr lang="en-US" b="true" sz="3600" spc="-36">
                <a:solidFill>
                  <a:srgbClr val="FFFFFF"/>
                </a:solidFill>
                <a:latin typeface="Open Sans 1 Bold"/>
                <a:ea typeface="Open Sans 1 Bold"/>
                <a:cs typeface="Open Sans 1 Bold"/>
                <a:sym typeface="Open Sans 1 Bold"/>
              </a:rPr>
              <a:t>ЗА II КВАРТАЛ 2025</a:t>
            </a:r>
          </a:p>
        </p:txBody>
      </p:sp>
      <p:sp>
        <p:nvSpPr>
          <p:cNvPr name="TextBox 29" id="29"/>
          <p:cNvSpPr txBox="true"/>
          <p:nvPr/>
        </p:nvSpPr>
        <p:spPr>
          <a:xfrm rot="0">
            <a:off x="214426" y="9922854"/>
            <a:ext cx="7890598" cy="323215"/>
          </a:xfrm>
          <a:prstGeom prst="rect">
            <a:avLst/>
          </a:prstGeom>
        </p:spPr>
        <p:txBody>
          <a:bodyPr anchor="t" rtlCol="false" tIns="0" lIns="0" bIns="0" rIns="0">
            <a:spAutoFit/>
          </a:bodyPr>
          <a:lstStyle/>
          <a:p>
            <a:pPr algn="l">
              <a:lnSpc>
                <a:spcPts val="2660"/>
              </a:lnSpc>
            </a:pPr>
            <a:r>
              <a:rPr lang="en-US" sz="1900">
                <a:solidFill>
                  <a:srgbClr val="BF2086"/>
                </a:solidFill>
                <a:latin typeface="Open Sans 1"/>
                <a:ea typeface="Open Sans 1"/>
                <a:cs typeface="Open Sans 1"/>
                <a:sym typeface="Open Sans 1"/>
              </a:rPr>
              <a:t>Графика</a:t>
            </a:r>
            <a:r>
              <a:rPr lang="en-US" sz="1900">
                <a:solidFill>
                  <a:srgbClr val="BF2086"/>
                </a:solidFill>
                <a:latin typeface="Open Sans 1"/>
                <a:ea typeface="Open Sans 1"/>
                <a:cs typeface="Open Sans 1"/>
                <a:sym typeface="Open Sans 1"/>
                <a:hlinkClick r:id="rId8" tooltip="https://www.freepik.com"/>
              </a:rPr>
              <a:t> от Freepik</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75B776"/>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246475"/>
            <a:ext cx="8979835" cy="8011825"/>
          </a:xfrm>
          <a:custGeom>
            <a:avLst/>
            <a:gdLst/>
            <a:ahLst/>
            <a:cxnLst/>
            <a:rect r="r" b="b" t="t" l="l"/>
            <a:pathLst>
              <a:path h="8011825" w="8979835">
                <a:moveTo>
                  <a:pt x="0" y="0"/>
                </a:moveTo>
                <a:lnTo>
                  <a:pt x="8979835" y="0"/>
                </a:lnTo>
                <a:lnTo>
                  <a:pt x="8979835" y="8011825"/>
                </a:lnTo>
                <a:lnTo>
                  <a:pt x="0" y="8011825"/>
                </a:lnTo>
                <a:lnTo>
                  <a:pt x="0" y="0"/>
                </a:lnTo>
                <a:close/>
              </a:path>
            </a:pathLst>
          </a:custGeom>
          <a:blipFill>
            <a:blip r:embed="rId2"/>
            <a:stretch>
              <a:fillRect l="0" t="0" r="0" b="0"/>
            </a:stretch>
          </a:blipFill>
        </p:spPr>
      </p:sp>
      <p:grpSp>
        <p:nvGrpSpPr>
          <p:cNvPr name="Group 3" id="3"/>
          <p:cNvGrpSpPr/>
          <p:nvPr/>
        </p:nvGrpSpPr>
        <p:grpSpPr>
          <a:xfrm rot="0">
            <a:off x="1028700" y="1246475"/>
            <a:ext cx="3878310" cy="738116"/>
            <a:chOff x="0" y="0"/>
            <a:chExt cx="2722588" cy="518160"/>
          </a:xfrm>
        </p:grpSpPr>
        <p:sp>
          <p:nvSpPr>
            <p:cNvPr name="Freeform 4" id="4"/>
            <p:cNvSpPr/>
            <p:nvPr/>
          </p:nvSpPr>
          <p:spPr>
            <a:xfrm flipH="false" flipV="false" rot="0">
              <a:off x="6350" y="6350"/>
              <a:ext cx="2709888" cy="505460"/>
            </a:xfrm>
            <a:custGeom>
              <a:avLst/>
              <a:gdLst/>
              <a:ahLst/>
              <a:cxnLst/>
              <a:rect r="r" b="b" t="t" l="l"/>
              <a:pathLst>
                <a:path h="505460" w="2709888">
                  <a:moveTo>
                    <a:pt x="252730" y="0"/>
                  </a:moveTo>
                  <a:lnTo>
                    <a:pt x="2457158" y="0"/>
                  </a:lnTo>
                  <a:cubicBezTo>
                    <a:pt x="2596858" y="0"/>
                    <a:pt x="2709888" y="113030"/>
                    <a:pt x="2709888" y="252730"/>
                  </a:cubicBezTo>
                  <a:cubicBezTo>
                    <a:pt x="2709888" y="392430"/>
                    <a:pt x="2596858" y="505460"/>
                    <a:pt x="2457158" y="505460"/>
                  </a:cubicBezTo>
                  <a:lnTo>
                    <a:pt x="252730" y="505460"/>
                  </a:lnTo>
                  <a:cubicBezTo>
                    <a:pt x="113030" y="505460"/>
                    <a:pt x="0" y="392430"/>
                    <a:pt x="0" y="252730"/>
                  </a:cubicBezTo>
                  <a:cubicBezTo>
                    <a:pt x="0" y="113030"/>
                    <a:pt x="113030" y="0"/>
                    <a:pt x="252730" y="0"/>
                  </a:cubicBezTo>
                  <a:close/>
                </a:path>
              </a:pathLst>
            </a:custGeom>
            <a:solidFill>
              <a:srgbClr val="FFFFFF"/>
            </a:solidFill>
          </p:spPr>
        </p:sp>
      </p:grpSp>
      <p:sp>
        <p:nvSpPr>
          <p:cNvPr name="Freeform 5" id="5"/>
          <p:cNvSpPr/>
          <p:nvPr/>
        </p:nvSpPr>
        <p:spPr>
          <a:xfrm flipH="false" flipV="false" rot="0">
            <a:off x="11842484" y="503553"/>
            <a:ext cx="6445516" cy="11528798"/>
          </a:xfrm>
          <a:custGeom>
            <a:avLst/>
            <a:gdLst/>
            <a:ahLst/>
            <a:cxnLst/>
            <a:rect r="r" b="b" t="t" l="l"/>
            <a:pathLst>
              <a:path h="11528798" w="6445516">
                <a:moveTo>
                  <a:pt x="0" y="0"/>
                </a:moveTo>
                <a:lnTo>
                  <a:pt x="6445516" y="0"/>
                </a:lnTo>
                <a:lnTo>
                  <a:pt x="6445516" y="11528798"/>
                </a:lnTo>
                <a:lnTo>
                  <a:pt x="0" y="11528798"/>
                </a:lnTo>
                <a:lnTo>
                  <a:pt x="0" y="0"/>
                </a:lnTo>
                <a:close/>
              </a:path>
            </a:pathLst>
          </a:custGeom>
          <a:blipFill>
            <a:blip r:embed="rId3"/>
            <a:stretch>
              <a:fillRect l="-61834" t="0" r="-75788" b="0"/>
            </a:stretch>
          </a:blipFill>
        </p:spPr>
      </p:sp>
      <p:sp>
        <p:nvSpPr>
          <p:cNvPr name="TextBox 6" id="6"/>
          <p:cNvSpPr txBox="true"/>
          <p:nvPr/>
        </p:nvSpPr>
        <p:spPr>
          <a:xfrm rot="0">
            <a:off x="14546292" y="933450"/>
            <a:ext cx="3375117" cy="854075"/>
          </a:xfrm>
          <a:prstGeom prst="rect">
            <a:avLst/>
          </a:prstGeom>
        </p:spPr>
        <p:txBody>
          <a:bodyPr anchor="t" rtlCol="false" tIns="0" lIns="0" bIns="0" rIns="0">
            <a:spAutoFit/>
          </a:bodyPr>
          <a:lstStyle/>
          <a:p>
            <a:pPr algn="just">
              <a:lnSpc>
                <a:spcPts val="6999"/>
              </a:lnSpc>
            </a:pPr>
            <a:r>
              <a:rPr lang="en-US" b="true" sz="4999">
                <a:solidFill>
                  <a:srgbClr val="FFFFFF"/>
                </a:solidFill>
                <a:latin typeface="Open Sans 1 Bold"/>
                <a:ea typeface="Open Sans 1 Bold"/>
                <a:cs typeface="Open Sans 1 Bold"/>
                <a:sym typeface="Open Sans 1 Bold"/>
              </a:rPr>
              <a:t>О ФОНДЕ</a:t>
            </a:r>
          </a:p>
        </p:txBody>
      </p:sp>
      <p:grpSp>
        <p:nvGrpSpPr>
          <p:cNvPr name="Group 7" id="7"/>
          <p:cNvGrpSpPr/>
          <p:nvPr/>
        </p:nvGrpSpPr>
        <p:grpSpPr>
          <a:xfrm rot="0">
            <a:off x="11842484" y="503553"/>
            <a:ext cx="7494468" cy="1775809"/>
            <a:chOff x="0" y="0"/>
            <a:chExt cx="1973852" cy="467703"/>
          </a:xfrm>
        </p:grpSpPr>
        <p:sp>
          <p:nvSpPr>
            <p:cNvPr name="Freeform 8" id="8"/>
            <p:cNvSpPr/>
            <p:nvPr/>
          </p:nvSpPr>
          <p:spPr>
            <a:xfrm flipH="false" flipV="false" rot="0">
              <a:off x="0" y="0"/>
              <a:ext cx="1973852" cy="467703"/>
            </a:xfrm>
            <a:custGeom>
              <a:avLst/>
              <a:gdLst/>
              <a:ahLst/>
              <a:cxnLst/>
              <a:rect r="r" b="b" t="t" l="l"/>
              <a:pathLst>
                <a:path h="467703" w="1973852">
                  <a:moveTo>
                    <a:pt x="103302" y="0"/>
                  </a:moveTo>
                  <a:lnTo>
                    <a:pt x="1870550" y="0"/>
                  </a:lnTo>
                  <a:cubicBezTo>
                    <a:pt x="1897947" y="0"/>
                    <a:pt x="1924222" y="10884"/>
                    <a:pt x="1943595" y="30256"/>
                  </a:cubicBezTo>
                  <a:cubicBezTo>
                    <a:pt x="1962968" y="49629"/>
                    <a:pt x="1973852" y="75904"/>
                    <a:pt x="1973852" y="103302"/>
                  </a:cubicBezTo>
                  <a:lnTo>
                    <a:pt x="1973852" y="364401"/>
                  </a:lnTo>
                  <a:cubicBezTo>
                    <a:pt x="1973852" y="391798"/>
                    <a:pt x="1962968" y="418073"/>
                    <a:pt x="1943595" y="437446"/>
                  </a:cubicBezTo>
                  <a:cubicBezTo>
                    <a:pt x="1924222" y="456819"/>
                    <a:pt x="1897947" y="467703"/>
                    <a:pt x="1870550" y="467703"/>
                  </a:cubicBezTo>
                  <a:lnTo>
                    <a:pt x="103302" y="467703"/>
                  </a:lnTo>
                  <a:cubicBezTo>
                    <a:pt x="75904" y="467703"/>
                    <a:pt x="49629" y="456819"/>
                    <a:pt x="30256" y="437446"/>
                  </a:cubicBezTo>
                  <a:cubicBezTo>
                    <a:pt x="10884" y="418073"/>
                    <a:pt x="0" y="391798"/>
                    <a:pt x="0" y="364401"/>
                  </a:cubicBezTo>
                  <a:lnTo>
                    <a:pt x="0" y="103302"/>
                  </a:lnTo>
                  <a:cubicBezTo>
                    <a:pt x="0" y="75904"/>
                    <a:pt x="10884" y="49629"/>
                    <a:pt x="30256" y="30256"/>
                  </a:cubicBezTo>
                  <a:cubicBezTo>
                    <a:pt x="49629" y="10884"/>
                    <a:pt x="75904" y="0"/>
                    <a:pt x="103302" y="0"/>
                  </a:cubicBezTo>
                  <a:close/>
                </a:path>
              </a:pathLst>
            </a:custGeom>
            <a:solidFill>
              <a:srgbClr val="BF2086"/>
            </a:solidFill>
          </p:spPr>
        </p:sp>
        <p:sp>
          <p:nvSpPr>
            <p:cNvPr name="TextBox 9" id="9"/>
            <p:cNvSpPr txBox="true"/>
            <p:nvPr/>
          </p:nvSpPr>
          <p:spPr>
            <a:xfrm>
              <a:off x="0" y="-38100"/>
              <a:ext cx="1973852" cy="505803"/>
            </a:xfrm>
            <a:prstGeom prst="rect">
              <a:avLst/>
            </a:prstGeom>
          </p:spPr>
          <p:txBody>
            <a:bodyPr anchor="ctr" rtlCol="false" tIns="50800" lIns="50800" bIns="50800" rIns="50800"/>
            <a:lstStyle/>
            <a:p>
              <a:pPr algn="ctr">
                <a:lnSpc>
                  <a:spcPts val="2659"/>
                </a:lnSpc>
                <a:spcBef>
                  <a:spcPct val="0"/>
                </a:spcBef>
              </a:pPr>
            </a:p>
          </p:txBody>
        </p:sp>
      </p:grpSp>
      <p:sp>
        <p:nvSpPr>
          <p:cNvPr name="TextBox 10" id="10"/>
          <p:cNvSpPr txBox="true"/>
          <p:nvPr/>
        </p:nvSpPr>
        <p:spPr>
          <a:xfrm rot="0">
            <a:off x="2190399" y="2678732"/>
            <a:ext cx="6635492" cy="5080635"/>
          </a:xfrm>
          <a:prstGeom prst="rect">
            <a:avLst/>
          </a:prstGeom>
        </p:spPr>
        <p:txBody>
          <a:bodyPr anchor="t" rtlCol="false" tIns="0" lIns="0" bIns="0" rIns="0">
            <a:spAutoFit/>
          </a:bodyPr>
          <a:lstStyle/>
          <a:p>
            <a:pPr algn="ctr">
              <a:lnSpc>
                <a:spcPts val="5040"/>
              </a:lnSpc>
            </a:pPr>
            <a:r>
              <a:rPr lang="en-US" sz="3600" b="true">
                <a:solidFill>
                  <a:srgbClr val="FFFFFF"/>
                </a:solidFill>
                <a:latin typeface="Open Sans 1 Bold"/>
                <a:ea typeface="Open Sans 1 Bold"/>
                <a:cs typeface="Open Sans 1 Bold"/>
                <a:sym typeface="Open Sans 1 Bold"/>
              </a:rPr>
              <a:t>БФ “Благо” помогает детям и молодежи, оказавшимся в трудной жизненной ситуации, развивать навыки для их самоопределения и успешной интеграции в общество</a:t>
            </a:r>
          </a:p>
        </p:txBody>
      </p:sp>
      <p:sp>
        <p:nvSpPr>
          <p:cNvPr name="TextBox 11" id="11"/>
          <p:cNvSpPr txBox="true"/>
          <p:nvPr/>
        </p:nvSpPr>
        <p:spPr>
          <a:xfrm rot="0">
            <a:off x="1375643" y="1383122"/>
            <a:ext cx="3160561" cy="502920"/>
          </a:xfrm>
          <a:prstGeom prst="rect">
            <a:avLst/>
          </a:prstGeom>
        </p:spPr>
        <p:txBody>
          <a:bodyPr anchor="t" rtlCol="false" tIns="0" lIns="0" bIns="0" rIns="0">
            <a:spAutoFit/>
          </a:bodyPr>
          <a:lstStyle/>
          <a:p>
            <a:pPr algn="ctr">
              <a:lnSpc>
                <a:spcPts val="3960"/>
              </a:lnSpc>
              <a:spcBef>
                <a:spcPct val="0"/>
              </a:spcBef>
            </a:pPr>
            <a:r>
              <a:rPr lang="en-US" b="true" sz="3600" spc="-36">
                <a:solidFill>
                  <a:srgbClr val="BF2086"/>
                </a:solidFill>
                <a:latin typeface="Open Sans 1 Bold"/>
                <a:ea typeface="Open Sans 1 Bold"/>
                <a:cs typeface="Open Sans 1 Bold"/>
                <a:sym typeface="Open Sans 1 Bold"/>
              </a:rPr>
              <a:t>НАМ 18 ЛЕТ</a:t>
            </a:r>
          </a:p>
        </p:txBody>
      </p:sp>
      <p:sp>
        <p:nvSpPr>
          <p:cNvPr name="TextBox 12" id="12"/>
          <p:cNvSpPr txBox="true"/>
          <p:nvPr/>
        </p:nvSpPr>
        <p:spPr>
          <a:xfrm rot="0">
            <a:off x="12869513" y="916795"/>
            <a:ext cx="4391459" cy="854075"/>
          </a:xfrm>
          <a:prstGeom prst="rect">
            <a:avLst/>
          </a:prstGeom>
        </p:spPr>
        <p:txBody>
          <a:bodyPr anchor="t" rtlCol="false" tIns="0" lIns="0" bIns="0" rIns="0">
            <a:spAutoFit/>
          </a:bodyPr>
          <a:lstStyle/>
          <a:p>
            <a:pPr algn="ctr">
              <a:lnSpc>
                <a:spcPts val="6999"/>
              </a:lnSpc>
            </a:pPr>
            <a:r>
              <a:rPr lang="en-US" b="true" sz="4999">
                <a:solidFill>
                  <a:srgbClr val="FFFFFF"/>
                </a:solidFill>
                <a:latin typeface="Open Sans 1 Bold"/>
                <a:ea typeface="Open Sans 1 Bold"/>
                <a:cs typeface="Open Sans 1 Bold"/>
                <a:sym typeface="Open Sans 1 Bold"/>
              </a:rPr>
              <a:t>О ФОНДЕ</a:t>
            </a:r>
          </a:p>
        </p:txBody>
      </p:sp>
      <p:grpSp>
        <p:nvGrpSpPr>
          <p:cNvPr name="Group 13" id="13"/>
          <p:cNvGrpSpPr/>
          <p:nvPr/>
        </p:nvGrpSpPr>
        <p:grpSpPr>
          <a:xfrm rot="0">
            <a:off x="6050142" y="8448829"/>
            <a:ext cx="4987631" cy="809471"/>
            <a:chOff x="0" y="0"/>
            <a:chExt cx="3192691" cy="518160"/>
          </a:xfrm>
        </p:grpSpPr>
        <p:sp>
          <p:nvSpPr>
            <p:cNvPr name="Freeform 14" id="14"/>
            <p:cNvSpPr/>
            <p:nvPr/>
          </p:nvSpPr>
          <p:spPr>
            <a:xfrm flipH="false" flipV="false" rot="0">
              <a:off x="6350" y="6350"/>
              <a:ext cx="3179991" cy="505460"/>
            </a:xfrm>
            <a:custGeom>
              <a:avLst/>
              <a:gdLst/>
              <a:ahLst/>
              <a:cxnLst/>
              <a:rect r="r" b="b" t="t" l="l"/>
              <a:pathLst>
                <a:path h="505460" w="3179991">
                  <a:moveTo>
                    <a:pt x="252730" y="0"/>
                  </a:moveTo>
                  <a:lnTo>
                    <a:pt x="2927261" y="0"/>
                  </a:lnTo>
                  <a:cubicBezTo>
                    <a:pt x="3066961" y="0"/>
                    <a:pt x="3179991" y="113030"/>
                    <a:pt x="3179991" y="252730"/>
                  </a:cubicBezTo>
                  <a:cubicBezTo>
                    <a:pt x="3179991" y="392430"/>
                    <a:pt x="3066961" y="505460"/>
                    <a:pt x="2927261" y="505460"/>
                  </a:cubicBezTo>
                  <a:lnTo>
                    <a:pt x="252730" y="505460"/>
                  </a:lnTo>
                  <a:cubicBezTo>
                    <a:pt x="113030" y="505460"/>
                    <a:pt x="0" y="392430"/>
                    <a:pt x="0" y="252730"/>
                  </a:cubicBezTo>
                  <a:cubicBezTo>
                    <a:pt x="0" y="113030"/>
                    <a:pt x="113030" y="0"/>
                    <a:pt x="252730" y="0"/>
                  </a:cubicBezTo>
                  <a:close/>
                </a:path>
              </a:pathLst>
            </a:custGeom>
            <a:solidFill>
              <a:srgbClr val="FFFFFF"/>
            </a:solidFill>
          </p:spPr>
        </p:sp>
      </p:grpSp>
      <p:sp>
        <p:nvSpPr>
          <p:cNvPr name="TextBox 15" id="15"/>
          <p:cNvSpPr txBox="true"/>
          <p:nvPr/>
        </p:nvSpPr>
        <p:spPr>
          <a:xfrm rot="0">
            <a:off x="6629946" y="8515504"/>
            <a:ext cx="3774437" cy="613410"/>
          </a:xfrm>
          <a:prstGeom prst="rect">
            <a:avLst/>
          </a:prstGeom>
        </p:spPr>
        <p:txBody>
          <a:bodyPr anchor="t" rtlCol="false" tIns="0" lIns="0" bIns="0" rIns="0">
            <a:spAutoFit/>
          </a:bodyPr>
          <a:lstStyle/>
          <a:p>
            <a:pPr algn="ctr">
              <a:lnSpc>
                <a:spcPts val="5040"/>
              </a:lnSpc>
            </a:pPr>
            <a:r>
              <a:rPr lang="en-US" b="true" sz="3600">
                <a:solidFill>
                  <a:srgbClr val="75B776"/>
                </a:solidFill>
                <a:latin typeface="Open Sans 2 Bold"/>
                <a:ea typeface="Open Sans 2 Bold"/>
                <a:cs typeface="Open Sans 2 Bold"/>
                <a:sym typeface="Open Sans 2 Bold"/>
                <a:hlinkClick r:id="rId4" tooltip="https://blago-vrn.ru/pomoshh-fondu/"/>
              </a:rPr>
              <a:t>ПОДДЕРЖАТЬ</a:t>
            </a:r>
          </a:p>
        </p:txBody>
      </p:sp>
      <p:sp>
        <p:nvSpPr>
          <p:cNvPr name="Freeform 16" id="16">
            <a:hlinkClick r:id="rId6" tooltip="https://blago-vrn.ru"/>
          </p:cNvPr>
          <p:cNvSpPr/>
          <p:nvPr/>
        </p:nvSpPr>
        <p:spPr>
          <a:xfrm flipH="false" flipV="false" rot="0">
            <a:off x="246129" y="9258300"/>
            <a:ext cx="3189888" cy="864262"/>
          </a:xfrm>
          <a:custGeom>
            <a:avLst/>
            <a:gdLst/>
            <a:ahLst/>
            <a:cxnLst/>
            <a:rect r="r" b="b" t="t" l="l"/>
            <a:pathLst>
              <a:path h="864262" w="3189888">
                <a:moveTo>
                  <a:pt x="0" y="0"/>
                </a:moveTo>
                <a:lnTo>
                  <a:pt x="3189888" y="0"/>
                </a:lnTo>
                <a:lnTo>
                  <a:pt x="3189888" y="864262"/>
                </a:lnTo>
                <a:lnTo>
                  <a:pt x="0" y="864262"/>
                </a:lnTo>
                <a:lnTo>
                  <a:pt x="0" y="0"/>
                </a:lnTo>
                <a:close/>
              </a:path>
            </a:pathLst>
          </a:custGeom>
          <a:blipFill>
            <a:blip r:embed="rId5"/>
            <a:stretch>
              <a:fillRect l="0" t="-51079" r="0" b="-56532"/>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817672" y="503553"/>
            <a:ext cx="10348026" cy="1775809"/>
            <a:chOff x="0" y="0"/>
            <a:chExt cx="2725406" cy="467703"/>
          </a:xfrm>
        </p:grpSpPr>
        <p:sp>
          <p:nvSpPr>
            <p:cNvPr name="Freeform 3" id="3"/>
            <p:cNvSpPr/>
            <p:nvPr/>
          </p:nvSpPr>
          <p:spPr>
            <a:xfrm flipH="false" flipV="false" rot="0">
              <a:off x="0" y="0"/>
              <a:ext cx="2725406" cy="467703"/>
            </a:xfrm>
            <a:custGeom>
              <a:avLst/>
              <a:gdLst/>
              <a:ahLst/>
              <a:cxnLst/>
              <a:rect r="r" b="b" t="t" l="l"/>
              <a:pathLst>
                <a:path h="467703" w="2725406">
                  <a:moveTo>
                    <a:pt x="74067" y="0"/>
                  </a:moveTo>
                  <a:lnTo>
                    <a:pt x="2651339" y="0"/>
                  </a:lnTo>
                  <a:cubicBezTo>
                    <a:pt x="2692245" y="0"/>
                    <a:pt x="2725406" y="33161"/>
                    <a:pt x="2725406" y="74067"/>
                  </a:cubicBezTo>
                  <a:lnTo>
                    <a:pt x="2725406" y="393635"/>
                  </a:lnTo>
                  <a:cubicBezTo>
                    <a:pt x="2725406" y="413279"/>
                    <a:pt x="2717603" y="432119"/>
                    <a:pt x="2703712" y="446009"/>
                  </a:cubicBezTo>
                  <a:cubicBezTo>
                    <a:pt x="2689822" y="459899"/>
                    <a:pt x="2670983" y="467703"/>
                    <a:pt x="2651339" y="467703"/>
                  </a:cubicBezTo>
                  <a:lnTo>
                    <a:pt x="74067" y="467703"/>
                  </a:lnTo>
                  <a:cubicBezTo>
                    <a:pt x="33161" y="467703"/>
                    <a:pt x="0" y="434542"/>
                    <a:pt x="0" y="393635"/>
                  </a:cubicBezTo>
                  <a:lnTo>
                    <a:pt x="0" y="74067"/>
                  </a:lnTo>
                  <a:cubicBezTo>
                    <a:pt x="0" y="33161"/>
                    <a:pt x="33161" y="0"/>
                    <a:pt x="74067" y="0"/>
                  </a:cubicBezTo>
                  <a:close/>
                </a:path>
              </a:pathLst>
            </a:custGeom>
            <a:solidFill>
              <a:srgbClr val="BF2086"/>
            </a:solidFill>
          </p:spPr>
        </p:sp>
        <p:sp>
          <p:nvSpPr>
            <p:cNvPr name="TextBox 4" id="4"/>
            <p:cNvSpPr txBox="true"/>
            <p:nvPr/>
          </p:nvSpPr>
          <p:spPr>
            <a:xfrm>
              <a:off x="0" y="-38100"/>
              <a:ext cx="2725406" cy="505803"/>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6630110" y="4937090"/>
            <a:ext cx="4784813" cy="4221116"/>
          </a:xfrm>
          <a:custGeom>
            <a:avLst/>
            <a:gdLst/>
            <a:ahLst/>
            <a:cxnLst/>
            <a:rect r="r" b="b" t="t" l="l"/>
            <a:pathLst>
              <a:path h="4221116" w="4784813">
                <a:moveTo>
                  <a:pt x="0" y="0"/>
                </a:moveTo>
                <a:lnTo>
                  <a:pt x="4784814" y="0"/>
                </a:lnTo>
                <a:lnTo>
                  <a:pt x="4784814" y="4221117"/>
                </a:lnTo>
                <a:lnTo>
                  <a:pt x="0" y="4221117"/>
                </a:lnTo>
                <a:lnTo>
                  <a:pt x="0" y="0"/>
                </a:lnTo>
                <a:close/>
              </a:path>
            </a:pathLst>
          </a:custGeom>
          <a:blipFill>
            <a:blip r:embed="rId2"/>
            <a:stretch>
              <a:fillRect l="0" t="-27641" r="0" b="-22870"/>
            </a:stretch>
          </a:blipFill>
        </p:spPr>
      </p:sp>
      <p:sp>
        <p:nvSpPr>
          <p:cNvPr name="Freeform 6" id="6"/>
          <p:cNvSpPr/>
          <p:nvPr/>
        </p:nvSpPr>
        <p:spPr>
          <a:xfrm flipH="false" flipV="false" rot="0">
            <a:off x="1086662" y="3798696"/>
            <a:ext cx="4784813" cy="4216665"/>
          </a:xfrm>
          <a:custGeom>
            <a:avLst/>
            <a:gdLst/>
            <a:ahLst/>
            <a:cxnLst/>
            <a:rect r="r" b="b" t="t" l="l"/>
            <a:pathLst>
              <a:path h="4216665" w="4784813">
                <a:moveTo>
                  <a:pt x="0" y="0"/>
                </a:moveTo>
                <a:lnTo>
                  <a:pt x="4784813" y="0"/>
                </a:lnTo>
                <a:lnTo>
                  <a:pt x="4784813" y="4216665"/>
                </a:lnTo>
                <a:lnTo>
                  <a:pt x="0" y="4216665"/>
                </a:lnTo>
                <a:lnTo>
                  <a:pt x="0" y="0"/>
                </a:lnTo>
                <a:close/>
              </a:path>
            </a:pathLst>
          </a:custGeom>
          <a:blipFill>
            <a:blip r:embed="rId3"/>
            <a:stretch>
              <a:fillRect l="-1774" t="-2299" r="-1460" b="-14846"/>
            </a:stretch>
          </a:blipFill>
        </p:spPr>
      </p:sp>
      <p:sp>
        <p:nvSpPr>
          <p:cNvPr name="Freeform 7" id="7">
            <a:hlinkClick r:id="rId5" tooltip="https://blago-vrn.ru"/>
          </p:cNvPr>
          <p:cNvSpPr/>
          <p:nvPr/>
        </p:nvSpPr>
        <p:spPr>
          <a:xfrm flipH="false" flipV="false" rot="0">
            <a:off x="14888340" y="9158207"/>
            <a:ext cx="3399660" cy="1128793"/>
          </a:xfrm>
          <a:custGeom>
            <a:avLst/>
            <a:gdLst/>
            <a:ahLst/>
            <a:cxnLst/>
            <a:rect r="r" b="b" t="t" l="l"/>
            <a:pathLst>
              <a:path h="1128793" w="3399660">
                <a:moveTo>
                  <a:pt x="0" y="0"/>
                </a:moveTo>
                <a:lnTo>
                  <a:pt x="3399660" y="0"/>
                </a:lnTo>
                <a:lnTo>
                  <a:pt x="3399660" y="1128793"/>
                </a:lnTo>
                <a:lnTo>
                  <a:pt x="0" y="1128793"/>
                </a:lnTo>
                <a:lnTo>
                  <a:pt x="0" y="0"/>
                </a:lnTo>
                <a:close/>
              </a:path>
            </a:pathLst>
          </a:custGeom>
          <a:blipFill>
            <a:blip r:embed="rId4"/>
            <a:stretch>
              <a:fillRect l="0" t="0" r="0" b="0"/>
            </a:stretch>
          </a:blipFill>
        </p:spPr>
      </p:sp>
      <p:grpSp>
        <p:nvGrpSpPr>
          <p:cNvPr name="Group 8" id="8"/>
          <p:cNvGrpSpPr/>
          <p:nvPr/>
        </p:nvGrpSpPr>
        <p:grpSpPr>
          <a:xfrm rot="0">
            <a:off x="1028700" y="8348736"/>
            <a:ext cx="4784813" cy="809471"/>
            <a:chOff x="0" y="0"/>
            <a:chExt cx="3062864" cy="518160"/>
          </a:xfrm>
        </p:grpSpPr>
        <p:sp>
          <p:nvSpPr>
            <p:cNvPr name="Freeform 9" id="9"/>
            <p:cNvSpPr/>
            <p:nvPr/>
          </p:nvSpPr>
          <p:spPr>
            <a:xfrm flipH="false" flipV="false" rot="0">
              <a:off x="6350" y="6350"/>
              <a:ext cx="3050164" cy="505460"/>
            </a:xfrm>
            <a:custGeom>
              <a:avLst/>
              <a:gdLst/>
              <a:ahLst/>
              <a:cxnLst/>
              <a:rect r="r" b="b" t="t" l="l"/>
              <a:pathLst>
                <a:path h="505460" w="3050164">
                  <a:moveTo>
                    <a:pt x="252730" y="0"/>
                  </a:moveTo>
                  <a:lnTo>
                    <a:pt x="2797434" y="0"/>
                  </a:lnTo>
                  <a:cubicBezTo>
                    <a:pt x="2937134" y="0"/>
                    <a:pt x="3050164" y="113030"/>
                    <a:pt x="3050164" y="252730"/>
                  </a:cubicBezTo>
                  <a:cubicBezTo>
                    <a:pt x="3050164" y="392430"/>
                    <a:pt x="2937134" y="505460"/>
                    <a:pt x="2797434" y="505460"/>
                  </a:cubicBezTo>
                  <a:lnTo>
                    <a:pt x="252730" y="505460"/>
                  </a:lnTo>
                  <a:cubicBezTo>
                    <a:pt x="113030" y="505460"/>
                    <a:pt x="0" y="392430"/>
                    <a:pt x="0" y="252730"/>
                  </a:cubicBezTo>
                  <a:cubicBezTo>
                    <a:pt x="0" y="113030"/>
                    <a:pt x="113030" y="0"/>
                    <a:pt x="252730" y="0"/>
                  </a:cubicBezTo>
                  <a:close/>
                </a:path>
              </a:pathLst>
            </a:custGeom>
            <a:solidFill>
              <a:srgbClr val="BF2086"/>
            </a:solidFill>
          </p:spPr>
        </p:sp>
      </p:grpSp>
      <p:grpSp>
        <p:nvGrpSpPr>
          <p:cNvPr name="Group 10" id="10"/>
          <p:cNvGrpSpPr/>
          <p:nvPr/>
        </p:nvGrpSpPr>
        <p:grpSpPr>
          <a:xfrm rot="0">
            <a:off x="6630110" y="3798696"/>
            <a:ext cx="4784813" cy="809471"/>
            <a:chOff x="0" y="0"/>
            <a:chExt cx="3062864" cy="518160"/>
          </a:xfrm>
        </p:grpSpPr>
        <p:sp>
          <p:nvSpPr>
            <p:cNvPr name="Freeform 11" id="11"/>
            <p:cNvSpPr/>
            <p:nvPr/>
          </p:nvSpPr>
          <p:spPr>
            <a:xfrm flipH="false" flipV="false" rot="0">
              <a:off x="6350" y="6350"/>
              <a:ext cx="3050164" cy="505460"/>
            </a:xfrm>
            <a:custGeom>
              <a:avLst/>
              <a:gdLst/>
              <a:ahLst/>
              <a:cxnLst/>
              <a:rect r="r" b="b" t="t" l="l"/>
              <a:pathLst>
                <a:path h="505460" w="3050164">
                  <a:moveTo>
                    <a:pt x="252730" y="0"/>
                  </a:moveTo>
                  <a:lnTo>
                    <a:pt x="2797434" y="0"/>
                  </a:lnTo>
                  <a:cubicBezTo>
                    <a:pt x="2937134" y="0"/>
                    <a:pt x="3050164" y="113030"/>
                    <a:pt x="3050164" y="252730"/>
                  </a:cubicBezTo>
                  <a:cubicBezTo>
                    <a:pt x="3050164" y="392430"/>
                    <a:pt x="2937134" y="505460"/>
                    <a:pt x="2797434" y="505460"/>
                  </a:cubicBezTo>
                  <a:lnTo>
                    <a:pt x="252730" y="505460"/>
                  </a:lnTo>
                  <a:cubicBezTo>
                    <a:pt x="113030" y="505460"/>
                    <a:pt x="0" y="392430"/>
                    <a:pt x="0" y="252730"/>
                  </a:cubicBezTo>
                  <a:cubicBezTo>
                    <a:pt x="0" y="113030"/>
                    <a:pt x="113030" y="0"/>
                    <a:pt x="252730" y="0"/>
                  </a:cubicBezTo>
                  <a:close/>
                </a:path>
              </a:pathLst>
            </a:custGeom>
            <a:solidFill>
              <a:srgbClr val="BF2086"/>
            </a:solidFill>
          </p:spPr>
        </p:sp>
      </p:grpSp>
      <p:sp>
        <p:nvSpPr>
          <p:cNvPr name="Freeform 12" id="12"/>
          <p:cNvSpPr/>
          <p:nvPr/>
        </p:nvSpPr>
        <p:spPr>
          <a:xfrm flipH="false" flipV="false" rot="-1025154">
            <a:off x="735254" y="4139831"/>
            <a:ext cx="3228271" cy="1012870"/>
          </a:xfrm>
          <a:custGeom>
            <a:avLst/>
            <a:gdLst/>
            <a:ahLst/>
            <a:cxnLst/>
            <a:rect r="r" b="b" t="t" l="l"/>
            <a:pathLst>
              <a:path h="1012870" w="3228271">
                <a:moveTo>
                  <a:pt x="0" y="0"/>
                </a:moveTo>
                <a:lnTo>
                  <a:pt x="3228271" y="0"/>
                </a:lnTo>
                <a:lnTo>
                  <a:pt x="3228271" y="1012871"/>
                </a:lnTo>
                <a:lnTo>
                  <a:pt x="0" y="101287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3" id="13"/>
          <p:cNvSpPr txBox="true"/>
          <p:nvPr/>
        </p:nvSpPr>
        <p:spPr>
          <a:xfrm rot="0">
            <a:off x="9817672" y="916795"/>
            <a:ext cx="8470328" cy="854075"/>
          </a:xfrm>
          <a:prstGeom prst="rect">
            <a:avLst/>
          </a:prstGeom>
        </p:spPr>
        <p:txBody>
          <a:bodyPr anchor="t" rtlCol="false" tIns="0" lIns="0" bIns="0" rIns="0">
            <a:spAutoFit/>
          </a:bodyPr>
          <a:lstStyle/>
          <a:p>
            <a:pPr algn="ctr">
              <a:lnSpc>
                <a:spcPts val="6999"/>
              </a:lnSpc>
            </a:pPr>
            <a:r>
              <a:rPr lang="en-US" b="true" sz="4999">
                <a:solidFill>
                  <a:srgbClr val="FFFFFF"/>
                </a:solidFill>
                <a:latin typeface="Open Sans 1 Bold"/>
                <a:ea typeface="Open Sans 1 Bold"/>
                <a:cs typeface="Open Sans 1 Bold"/>
                <a:sym typeface="Open Sans 1 Bold"/>
              </a:rPr>
              <a:t>КРАУДФАНДИНГ</a:t>
            </a:r>
          </a:p>
        </p:txBody>
      </p:sp>
      <p:sp>
        <p:nvSpPr>
          <p:cNvPr name="TextBox 14" id="14"/>
          <p:cNvSpPr txBox="true"/>
          <p:nvPr/>
        </p:nvSpPr>
        <p:spPr>
          <a:xfrm rot="0">
            <a:off x="1292494" y="8413429"/>
            <a:ext cx="4257225" cy="613410"/>
          </a:xfrm>
          <a:prstGeom prst="rect">
            <a:avLst/>
          </a:prstGeom>
        </p:spPr>
        <p:txBody>
          <a:bodyPr anchor="t" rtlCol="false" tIns="0" lIns="0" bIns="0" rIns="0">
            <a:spAutoFit/>
          </a:bodyPr>
          <a:lstStyle/>
          <a:p>
            <a:pPr algn="ctr">
              <a:lnSpc>
                <a:spcPts val="5040"/>
              </a:lnSpc>
            </a:pPr>
            <a:r>
              <a:rPr lang="en-US" b="true" sz="3600">
                <a:solidFill>
                  <a:srgbClr val="FFFFFF"/>
                </a:solidFill>
                <a:latin typeface="Open Sans 2 Bold"/>
                <a:ea typeface="Open Sans 2 Bold"/>
                <a:cs typeface="Open Sans 2 Bold"/>
                <a:sym typeface="Open Sans 2 Bold"/>
                <a:hlinkClick r:id="rId8" tooltip="https://blago-vrn.ru/news/otchet-po-zakupke-shlifovalnogo-stanka-i-ne-tolko/"/>
              </a:rPr>
              <a:t>ОТЧЕТ ПО СТАНКУ</a:t>
            </a:r>
          </a:p>
        </p:txBody>
      </p:sp>
      <p:sp>
        <p:nvSpPr>
          <p:cNvPr name="TextBox 15" id="15"/>
          <p:cNvSpPr txBox="true"/>
          <p:nvPr/>
        </p:nvSpPr>
        <p:spPr>
          <a:xfrm rot="0">
            <a:off x="6341786" y="3863389"/>
            <a:ext cx="5361463" cy="613410"/>
          </a:xfrm>
          <a:prstGeom prst="rect">
            <a:avLst/>
          </a:prstGeom>
        </p:spPr>
        <p:txBody>
          <a:bodyPr anchor="t" rtlCol="false" tIns="0" lIns="0" bIns="0" rIns="0">
            <a:spAutoFit/>
          </a:bodyPr>
          <a:lstStyle/>
          <a:p>
            <a:pPr algn="ctr">
              <a:lnSpc>
                <a:spcPts val="5040"/>
              </a:lnSpc>
            </a:pPr>
            <a:r>
              <a:rPr lang="en-US" b="true" sz="3600">
                <a:solidFill>
                  <a:srgbClr val="FFFFFF"/>
                </a:solidFill>
                <a:latin typeface="Open Sans 2 Bold"/>
                <a:ea typeface="Open Sans 2 Bold"/>
                <a:cs typeface="Open Sans 2 Bold"/>
                <a:sym typeface="Open Sans 2 Bold"/>
                <a:hlinkClick r:id="rId9" tooltip="https://blago-vrn.ru/news/otchet-po-zakupke-shlifovalnogo-stanka-i-ne-tolko/"/>
              </a:rPr>
              <a:t>ОТЧЕТ ПО С</a:t>
            </a:r>
            <a:r>
              <a:rPr lang="en-US" b="true" sz="3600">
                <a:solidFill>
                  <a:srgbClr val="FFFFFF"/>
                </a:solidFill>
                <a:latin typeface="Open Sans 2 Bold"/>
                <a:ea typeface="Open Sans 2 Bold"/>
                <a:cs typeface="Open Sans 2 Bold"/>
                <a:sym typeface="Open Sans 2 Bold"/>
              </a:rPr>
              <a:t>ТОЛУ</a:t>
            </a:r>
          </a:p>
        </p:txBody>
      </p:sp>
      <p:sp>
        <p:nvSpPr>
          <p:cNvPr name="TextBox 16" id="16"/>
          <p:cNvSpPr txBox="true"/>
          <p:nvPr/>
        </p:nvSpPr>
        <p:spPr>
          <a:xfrm rot="0">
            <a:off x="1177159" y="763719"/>
            <a:ext cx="7537512" cy="2484120"/>
          </a:xfrm>
          <a:prstGeom prst="rect">
            <a:avLst/>
          </a:prstGeom>
        </p:spPr>
        <p:txBody>
          <a:bodyPr anchor="t" rtlCol="false" tIns="0" lIns="0" bIns="0" rIns="0">
            <a:spAutoFit/>
          </a:bodyPr>
          <a:lstStyle/>
          <a:p>
            <a:pPr algn="just">
              <a:lnSpc>
                <a:spcPts val="3959"/>
              </a:lnSpc>
            </a:pPr>
            <a:r>
              <a:rPr lang="en-US" sz="3599">
                <a:solidFill>
                  <a:srgbClr val="525252"/>
                </a:solidFill>
                <a:latin typeface="Open Sans 1"/>
                <a:ea typeface="Open Sans 1"/>
                <a:cs typeface="Open Sans 1"/>
                <a:sym typeface="Open Sans 1"/>
              </a:rPr>
              <a:t>Время от времени мы открываем</a:t>
            </a:r>
          </a:p>
          <a:p>
            <a:pPr algn="just">
              <a:lnSpc>
                <a:spcPts val="3959"/>
              </a:lnSpc>
            </a:pPr>
            <a:r>
              <a:rPr lang="en-US" sz="3599">
                <a:solidFill>
                  <a:srgbClr val="525252"/>
                </a:solidFill>
                <a:latin typeface="Open Sans 1"/>
                <a:ea typeface="Open Sans 1"/>
                <a:cs typeface="Open Sans 1"/>
                <a:sym typeface="Open Sans 1"/>
              </a:rPr>
              <a:t>целевые сборы на разных краудплатформах. Рассказываем, что удалось осуществить благодаря вашей поддержке</a:t>
            </a:r>
          </a:p>
        </p:txBody>
      </p:sp>
      <p:sp>
        <p:nvSpPr>
          <p:cNvPr name="TextBox 17" id="17"/>
          <p:cNvSpPr txBox="true"/>
          <p:nvPr/>
        </p:nvSpPr>
        <p:spPr>
          <a:xfrm rot="0">
            <a:off x="12169974" y="3792851"/>
            <a:ext cx="5089326" cy="4960620"/>
          </a:xfrm>
          <a:prstGeom prst="rect">
            <a:avLst/>
          </a:prstGeom>
        </p:spPr>
        <p:txBody>
          <a:bodyPr anchor="t" rtlCol="false" tIns="0" lIns="0" bIns="0" rIns="0">
            <a:spAutoFit/>
          </a:bodyPr>
          <a:lstStyle/>
          <a:p>
            <a:pPr algn="just">
              <a:lnSpc>
                <a:spcPts val="3959"/>
              </a:lnSpc>
            </a:pPr>
            <a:r>
              <a:rPr lang="en-US" sz="3599">
                <a:solidFill>
                  <a:srgbClr val="525252"/>
                </a:solidFill>
                <a:latin typeface="Open Sans 1"/>
                <a:ea typeface="Open Sans 1"/>
                <a:cs typeface="Open Sans 1"/>
                <a:sym typeface="Open Sans 1"/>
              </a:rPr>
              <a:t>Также вы</a:t>
            </a:r>
            <a:r>
              <a:rPr lang="en-US" sz="3599" b="true">
                <a:solidFill>
                  <a:srgbClr val="525252"/>
                </a:solidFill>
                <a:latin typeface="Open Sans 1 Bold"/>
                <a:ea typeface="Open Sans 1 Bold"/>
                <a:cs typeface="Open Sans 1 Bold"/>
                <a:sym typeface="Open Sans 1 Bold"/>
              </a:rPr>
              <a:t> </a:t>
            </a:r>
            <a:r>
              <a:rPr lang="en-US" sz="3599">
                <a:solidFill>
                  <a:srgbClr val="525252"/>
                </a:solidFill>
                <a:latin typeface="Open Sans 1"/>
                <a:ea typeface="Open Sans 1"/>
                <a:cs typeface="Open Sans 1"/>
                <a:sym typeface="Open Sans 1"/>
              </a:rPr>
              <a:t>помогли собрать</a:t>
            </a:r>
            <a:r>
              <a:rPr lang="en-US" sz="3599" b="true">
                <a:solidFill>
                  <a:srgbClr val="525252"/>
                </a:solidFill>
                <a:latin typeface="Open Sans 1 Bold"/>
                <a:ea typeface="Open Sans 1 Bold"/>
                <a:cs typeface="Open Sans 1 Bold"/>
                <a:sym typeface="Open Sans 1 Bold"/>
              </a:rPr>
              <a:t> 86 500₽ на верстак</a:t>
            </a:r>
            <a:r>
              <a:rPr lang="en-US" sz="3599">
                <a:solidFill>
                  <a:srgbClr val="525252"/>
                </a:solidFill>
                <a:latin typeface="Open Sans 1"/>
                <a:ea typeface="Open Sans 1"/>
                <a:cs typeface="Open Sans 1"/>
                <a:sym typeface="Open Sans 1"/>
              </a:rPr>
              <a:t> в столярный цех. Мы находимся в процессе вывода средств с платформы. Новость о закупке верстака в следующем квартальном отчете. Спасибо вам!</a:t>
            </a:r>
          </a:p>
        </p:txBody>
      </p:sp>
      <p:sp>
        <p:nvSpPr>
          <p:cNvPr name="TextBox 18" id="18"/>
          <p:cNvSpPr txBox="true"/>
          <p:nvPr/>
        </p:nvSpPr>
        <p:spPr>
          <a:xfrm rot="-1017837">
            <a:off x="633617" y="4173441"/>
            <a:ext cx="3226991" cy="718807"/>
          </a:xfrm>
          <a:prstGeom prst="rect">
            <a:avLst/>
          </a:prstGeom>
        </p:spPr>
        <p:txBody>
          <a:bodyPr anchor="t" rtlCol="false" tIns="0" lIns="0" bIns="0" rIns="0">
            <a:spAutoFit/>
          </a:bodyPr>
          <a:lstStyle/>
          <a:p>
            <a:pPr algn="ctr">
              <a:lnSpc>
                <a:spcPts val="3079"/>
              </a:lnSpc>
            </a:pPr>
            <a:r>
              <a:rPr lang="en-US" sz="2199" b="true">
                <a:solidFill>
                  <a:srgbClr val="FFFFFF"/>
                </a:solidFill>
                <a:latin typeface="Open Sans 2 Bold"/>
                <a:ea typeface="Open Sans 2 Bold"/>
                <a:cs typeface="Open Sans 2 Bold"/>
                <a:sym typeface="Open Sans 2 Bold"/>
              </a:rPr>
              <a:t>закрыли сбор</a:t>
            </a:r>
          </a:p>
          <a:p>
            <a:pPr algn="ctr">
              <a:lnSpc>
                <a:spcPts val="2731"/>
              </a:lnSpc>
            </a:pPr>
            <a:r>
              <a:rPr lang="en-US" sz="1951" b="true">
                <a:solidFill>
                  <a:srgbClr val="FFFFFF"/>
                </a:solidFill>
                <a:latin typeface="Open Sans 2 Bold"/>
                <a:ea typeface="Open Sans 2 Bold"/>
                <a:cs typeface="Open Sans 2 Bold"/>
                <a:sym typeface="Open Sans 2 Bold"/>
              </a:rPr>
              <a:t>в 53 000₽</a:t>
            </a:r>
          </a:p>
        </p:txBody>
      </p:sp>
      <p:sp>
        <p:nvSpPr>
          <p:cNvPr name="Freeform 19" id="19"/>
          <p:cNvSpPr/>
          <p:nvPr/>
        </p:nvSpPr>
        <p:spPr>
          <a:xfrm flipH="true" flipV="false" rot="951996">
            <a:off x="8548008" y="6541213"/>
            <a:ext cx="3228271" cy="1012870"/>
          </a:xfrm>
          <a:custGeom>
            <a:avLst/>
            <a:gdLst/>
            <a:ahLst/>
            <a:cxnLst/>
            <a:rect r="r" b="b" t="t" l="l"/>
            <a:pathLst>
              <a:path h="1012870" w="3228271">
                <a:moveTo>
                  <a:pt x="3228272" y="0"/>
                </a:moveTo>
                <a:lnTo>
                  <a:pt x="0" y="0"/>
                </a:lnTo>
                <a:lnTo>
                  <a:pt x="0" y="1012871"/>
                </a:lnTo>
                <a:lnTo>
                  <a:pt x="3228272" y="1012871"/>
                </a:lnTo>
                <a:lnTo>
                  <a:pt x="3228272"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20" id="20"/>
          <p:cNvSpPr txBox="true"/>
          <p:nvPr/>
        </p:nvSpPr>
        <p:spPr>
          <a:xfrm rot="959312">
            <a:off x="8524520" y="6537437"/>
            <a:ext cx="3226991" cy="718807"/>
          </a:xfrm>
          <a:prstGeom prst="rect">
            <a:avLst/>
          </a:prstGeom>
        </p:spPr>
        <p:txBody>
          <a:bodyPr anchor="t" rtlCol="false" tIns="0" lIns="0" bIns="0" rIns="0">
            <a:spAutoFit/>
          </a:bodyPr>
          <a:lstStyle/>
          <a:p>
            <a:pPr algn="ctr">
              <a:lnSpc>
                <a:spcPts val="3079"/>
              </a:lnSpc>
            </a:pPr>
            <a:r>
              <a:rPr lang="en-US" sz="2199" b="true">
                <a:solidFill>
                  <a:srgbClr val="FFFFFF"/>
                </a:solidFill>
                <a:latin typeface="Open Sans 2 Bold"/>
                <a:ea typeface="Open Sans 2 Bold"/>
                <a:cs typeface="Open Sans 2 Bold"/>
                <a:sym typeface="Open Sans 2 Bold"/>
              </a:rPr>
              <a:t>закрыли сбор</a:t>
            </a:r>
          </a:p>
          <a:p>
            <a:pPr algn="ctr">
              <a:lnSpc>
                <a:spcPts val="2731"/>
              </a:lnSpc>
            </a:pPr>
            <a:r>
              <a:rPr lang="en-US" sz="1951" b="true">
                <a:solidFill>
                  <a:srgbClr val="FFFFFF"/>
                </a:solidFill>
                <a:latin typeface="Open Sans 2 Bold"/>
                <a:ea typeface="Open Sans 2 Bold"/>
                <a:cs typeface="Open Sans 2 Bold"/>
                <a:sym typeface="Open Sans 2 Bold"/>
              </a:rPr>
              <a:t>в 10 200₽</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BF2086"/>
        </a:solidFill>
      </p:bgPr>
    </p:bg>
    <p:spTree>
      <p:nvGrpSpPr>
        <p:cNvPr id="1" name=""/>
        <p:cNvGrpSpPr/>
        <p:nvPr/>
      </p:nvGrpSpPr>
      <p:grpSpPr>
        <a:xfrm>
          <a:off x="0" y="0"/>
          <a:ext cx="0" cy="0"/>
          <a:chOff x="0" y="0"/>
          <a:chExt cx="0" cy="0"/>
        </a:xfrm>
      </p:grpSpPr>
      <p:grpSp>
        <p:nvGrpSpPr>
          <p:cNvPr name="Group 2" id="2"/>
          <p:cNvGrpSpPr/>
          <p:nvPr/>
        </p:nvGrpSpPr>
        <p:grpSpPr>
          <a:xfrm rot="0">
            <a:off x="11072374" y="503553"/>
            <a:ext cx="8249189" cy="1775809"/>
            <a:chOff x="0" y="0"/>
            <a:chExt cx="2172626" cy="467703"/>
          </a:xfrm>
        </p:grpSpPr>
        <p:sp>
          <p:nvSpPr>
            <p:cNvPr name="Freeform 3" id="3"/>
            <p:cNvSpPr/>
            <p:nvPr/>
          </p:nvSpPr>
          <p:spPr>
            <a:xfrm flipH="false" flipV="false" rot="0">
              <a:off x="0" y="0"/>
              <a:ext cx="2172626" cy="467703"/>
            </a:xfrm>
            <a:custGeom>
              <a:avLst/>
              <a:gdLst/>
              <a:ahLst/>
              <a:cxnLst/>
              <a:rect r="r" b="b" t="t" l="l"/>
              <a:pathLst>
                <a:path h="467703" w="2172626">
                  <a:moveTo>
                    <a:pt x="92912" y="0"/>
                  </a:moveTo>
                  <a:lnTo>
                    <a:pt x="2079714" y="0"/>
                  </a:lnTo>
                  <a:cubicBezTo>
                    <a:pt x="2131028" y="0"/>
                    <a:pt x="2172626" y="41598"/>
                    <a:pt x="2172626" y="92912"/>
                  </a:cubicBezTo>
                  <a:lnTo>
                    <a:pt x="2172626" y="374791"/>
                  </a:lnTo>
                  <a:cubicBezTo>
                    <a:pt x="2172626" y="399432"/>
                    <a:pt x="2162837" y="423065"/>
                    <a:pt x="2145413" y="440489"/>
                  </a:cubicBezTo>
                  <a:cubicBezTo>
                    <a:pt x="2127988" y="457914"/>
                    <a:pt x="2104356" y="467703"/>
                    <a:pt x="2079714" y="467703"/>
                  </a:cubicBezTo>
                  <a:lnTo>
                    <a:pt x="92912" y="467703"/>
                  </a:lnTo>
                  <a:cubicBezTo>
                    <a:pt x="68270" y="467703"/>
                    <a:pt x="44638" y="457914"/>
                    <a:pt x="27213" y="440489"/>
                  </a:cubicBezTo>
                  <a:cubicBezTo>
                    <a:pt x="9789" y="423065"/>
                    <a:pt x="0" y="399432"/>
                    <a:pt x="0" y="374791"/>
                  </a:cubicBezTo>
                  <a:lnTo>
                    <a:pt x="0" y="92912"/>
                  </a:lnTo>
                  <a:cubicBezTo>
                    <a:pt x="0" y="68270"/>
                    <a:pt x="9789" y="44638"/>
                    <a:pt x="27213" y="27213"/>
                  </a:cubicBezTo>
                  <a:cubicBezTo>
                    <a:pt x="44638" y="9789"/>
                    <a:pt x="68270" y="0"/>
                    <a:pt x="92912" y="0"/>
                  </a:cubicBezTo>
                  <a:close/>
                </a:path>
              </a:pathLst>
            </a:custGeom>
            <a:solidFill>
              <a:srgbClr val="FFFFFF"/>
            </a:solidFill>
          </p:spPr>
        </p:sp>
        <p:sp>
          <p:nvSpPr>
            <p:cNvPr name="TextBox 4" id="4"/>
            <p:cNvSpPr txBox="true"/>
            <p:nvPr/>
          </p:nvSpPr>
          <p:spPr>
            <a:xfrm>
              <a:off x="0" y="-38100"/>
              <a:ext cx="2172626" cy="505803"/>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9721788" y="8880960"/>
            <a:ext cx="7566087" cy="809471"/>
            <a:chOff x="0" y="0"/>
            <a:chExt cx="4843218" cy="518160"/>
          </a:xfrm>
        </p:grpSpPr>
        <p:sp>
          <p:nvSpPr>
            <p:cNvPr name="Freeform 6" id="6"/>
            <p:cNvSpPr/>
            <p:nvPr/>
          </p:nvSpPr>
          <p:spPr>
            <a:xfrm flipH="false" flipV="false" rot="0">
              <a:off x="6350" y="6350"/>
              <a:ext cx="4830518" cy="505460"/>
            </a:xfrm>
            <a:custGeom>
              <a:avLst/>
              <a:gdLst/>
              <a:ahLst/>
              <a:cxnLst/>
              <a:rect r="r" b="b" t="t" l="l"/>
              <a:pathLst>
                <a:path h="505460" w="4830518">
                  <a:moveTo>
                    <a:pt x="252730" y="0"/>
                  </a:moveTo>
                  <a:lnTo>
                    <a:pt x="4577788" y="0"/>
                  </a:lnTo>
                  <a:cubicBezTo>
                    <a:pt x="4717488" y="0"/>
                    <a:pt x="4830518" y="113030"/>
                    <a:pt x="4830518" y="252730"/>
                  </a:cubicBezTo>
                  <a:cubicBezTo>
                    <a:pt x="4830518" y="392430"/>
                    <a:pt x="4717488" y="505460"/>
                    <a:pt x="4577788" y="505460"/>
                  </a:cubicBezTo>
                  <a:lnTo>
                    <a:pt x="252730" y="505460"/>
                  </a:lnTo>
                  <a:cubicBezTo>
                    <a:pt x="113030" y="505460"/>
                    <a:pt x="0" y="392430"/>
                    <a:pt x="0" y="252730"/>
                  </a:cubicBezTo>
                  <a:cubicBezTo>
                    <a:pt x="0" y="113030"/>
                    <a:pt x="113030" y="0"/>
                    <a:pt x="252730" y="0"/>
                  </a:cubicBezTo>
                  <a:close/>
                </a:path>
              </a:pathLst>
            </a:custGeom>
            <a:solidFill>
              <a:srgbClr val="75B776"/>
            </a:solidFill>
          </p:spPr>
        </p:sp>
      </p:grpSp>
      <p:sp>
        <p:nvSpPr>
          <p:cNvPr name="Freeform 7" id="7">
            <a:hlinkClick r:id="rId3" tooltip="https://blago-vrn.ru"/>
          </p:cNvPr>
          <p:cNvSpPr/>
          <p:nvPr/>
        </p:nvSpPr>
        <p:spPr>
          <a:xfrm flipH="false" flipV="false" rot="0">
            <a:off x="246129" y="9258300"/>
            <a:ext cx="3189888" cy="864262"/>
          </a:xfrm>
          <a:custGeom>
            <a:avLst/>
            <a:gdLst/>
            <a:ahLst/>
            <a:cxnLst/>
            <a:rect r="r" b="b" t="t" l="l"/>
            <a:pathLst>
              <a:path h="864262" w="3189888">
                <a:moveTo>
                  <a:pt x="0" y="0"/>
                </a:moveTo>
                <a:lnTo>
                  <a:pt x="3189888" y="0"/>
                </a:lnTo>
                <a:lnTo>
                  <a:pt x="3189888" y="864262"/>
                </a:lnTo>
                <a:lnTo>
                  <a:pt x="0" y="864262"/>
                </a:lnTo>
                <a:lnTo>
                  <a:pt x="0" y="0"/>
                </a:lnTo>
                <a:close/>
              </a:path>
            </a:pathLst>
          </a:custGeom>
          <a:blipFill>
            <a:blip r:embed="rId2"/>
            <a:stretch>
              <a:fillRect l="0" t="-51079" r="0" b="-56532"/>
            </a:stretch>
          </a:blipFill>
        </p:spPr>
      </p:sp>
      <p:sp>
        <p:nvSpPr>
          <p:cNvPr name="Freeform 8" id="8"/>
          <p:cNvSpPr/>
          <p:nvPr/>
        </p:nvSpPr>
        <p:spPr>
          <a:xfrm flipH="false" flipV="false" rot="0">
            <a:off x="1028700" y="2742031"/>
            <a:ext cx="4550049" cy="5812061"/>
          </a:xfrm>
          <a:custGeom>
            <a:avLst/>
            <a:gdLst/>
            <a:ahLst/>
            <a:cxnLst/>
            <a:rect r="r" b="b" t="t" l="l"/>
            <a:pathLst>
              <a:path h="5812061" w="4550049">
                <a:moveTo>
                  <a:pt x="0" y="0"/>
                </a:moveTo>
                <a:lnTo>
                  <a:pt x="4550049" y="0"/>
                </a:lnTo>
                <a:lnTo>
                  <a:pt x="4550049" y="5812060"/>
                </a:lnTo>
                <a:lnTo>
                  <a:pt x="0" y="5812060"/>
                </a:lnTo>
                <a:lnTo>
                  <a:pt x="0" y="0"/>
                </a:lnTo>
                <a:close/>
              </a:path>
            </a:pathLst>
          </a:custGeom>
          <a:blipFill>
            <a:blip r:embed="rId4"/>
            <a:stretch>
              <a:fillRect l="0" t="-14092" r="-21557" b="-28911"/>
            </a:stretch>
          </a:blipFill>
        </p:spPr>
      </p:sp>
      <p:sp>
        <p:nvSpPr>
          <p:cNvPr name="Freeform 9" id="9"/>
          <p:cNvSpPr/>
          <p:nvPr/>
        </p:nvSpPr>
        <p:spPr>
          <a:xfrm flipH="false" flipV="false" rot="318535">
            <a:off x="3505949" y="5859220"/>
            <a:ext cx="6088028" cy="6253031"/>
          </a:xfrm>
          <a:custGeom>
            <a:avLst/>
            <a:gdLst/>
            <a:ahLst/>
            <a:cxnLst/>
            <a:rect r="r" b="b" t="t" l="l"/>
            <a:pathLst>
              <a:path h="6253031" w="6088028">
                <a:moveTo>
                  <a:pt x="0" y="0"/>
                </a:moveTo>
                <a:lnTo>
                  <a:pt x="6088028" y="0"/>
                </a:lnTo>
                <a:lnTo>
                  <a:pt x="6088028" y="6253030"/>
                </a:lnTo>
                <a:lnTo>
                  <a:pt x="0" y="6253030"/>
                </a:lnTo>
                <a:lnTo>
                  <a:pt x="0" y="0"/>
                </a:lnTo>
                <a:close/>
              </a:path>
            </a:pathLst>
          </a:custGeom>
          <a:blipFill>
            <a:blip r:embed="rId5"/>
            <a:stretch>
              <a:fillRect l="0" t="0" r="0" b="0"/>
            </a:stretch>
          </a:blipFill>
        </p:spPr>
      </p:sp>
      <p:sp>
        <p:nvSpPr>
          <p:cNvPr name="TextBox 10" id="10"/>
          <p:cNvSpPr txBox="true"/>
          <p:nvPr/>
        </p:nvSpPr>
        <p:spPr>
          <a:xfrm rot="0">
            <a:off x="9721788" y="5827168"/>
            <a:ext cx="7537512" cy="2484120"/>
          </a:xfrm>
          <a:prstGeom prst="rect">
            <a:avLst/>
          </a:prstGeom>
        </p:spPr>
        <p:txBody>
          <a:bodyPr anchor="t" rtlCol="false" tIns="0" lIns="0" bIns="0" rIns="0">
            <a:spAutoFit/>
          </a:bodyPr>
          <a:lstStyle/>
          <a:p>
            <a:pPr algn="just">
              <a:lnSpc>
                <a:spcPts val="3959"/>
              </a:lnSpc>
            </a:pPr>
            <a:r>
              <a:rPr lang="en-US" sz="3599">
                <a:solidFill>
                  <a:srgbClr val="FFFFFF"/>
                </a:solidFill>
                <a:latin typeface="Open Sans 1"/>
                <a:ea typeface="Open Sans 1"/>
                <a:cs typeface="Open Sans 1"/>
                <a:sym typeface="Open Sans 1"/>
              </a:rPr>
              <a:t>квартир для ребят, расходные материалы для практики. Также необходима закупка швейного и столярного оборудования. Благодарим вас за поддержку!</a:t>
            </a:r>
          </a:p>
        </p:txBody>
      </p:sp>
      <p:sp>
        <p:nvSpPr>
          <p:cNvPr name="TextBox 11" id="11"/>
          <p:cNvSpPr txBox="true"/>
          <p:nvPr/>
        </p:nvSpPr>
        <p:spPr>
          <a:xfrm rot="0">
            <a:off x="4194890" y="6644160"/>
            <a:ext cx="4958635" cy="3166110"/>
          </a:xfrm>
          <a:prstGeom prst="rect">
            <a:avLst/>
          </a:prstGeom>
        </p:spPr>
        <p:txBody>
          <a:bodyPr anchor="t" rtlCol="false" tIns="0" lIns="0" bIns="0" rIns="0">
            <a:spAutoFit/>
          </a:bodyPr>
          <a:lstStyle/>
          <a:p>
            <a:pPr algn="ctr">
              <a:lnSpc>
                <a:spcPts val="5040"/>
              </a:lnSpc>
            </a:pPr>
            <a:r>
              <a:rPr lang="en-US" b="true" sz="3600" spc="-36">
                <a:solidFill>
                  <a:srgbClr val="FFFFFF"/>
                </a:solidFill>
                <a:latin typeface="Open Sans 1 Bold"/>
                <a:ea typeface="Open Sans 1 Bold"/>
                <a:cs typeface="Open Sans 1 Bold"/>
                <a:sym typeface="Open Sans 1 Bold"/>
              </a:rPr>
              <a:t>Даем</a:t>
            </a:r>
          </a:p>
          <a:p>
            <a:pPr algn="ctr">
              <a:lnSpc>
                <a:spcPts val="5040"/>
              </a:lnSpc>
            </a:pPr>
            <a:r>
              <a:rPr lang="en-US" b="true" sz="3600" spc="-36">
                <a:solidFill>
                  <a:srgbClr val="FFFFFF"/>
                </a:solidFill>
                <a:latin typeface="Open Sans 1 Bold"/>
                <a:ea typeface="Open Sans 1 Bold"/>
                <a:cs typeface="Open Sans 1 Bold"/>
                <a:sym typeface="Open Sans 1 Bold"/>
              </a:rPr>
              <a:t>ребятам</a:t>
            </a:r>
          </a:p>
          <a:p>
            <a:pPr algn="ctr">
              <a:lnSpc>
                <a:spcPts val="5040"/>
              </a:lnSpc>
            </a:pPr>
            <a:r>
              <a:rPr lang="en-US" b="true" sz="3600" spc="-36">
                <a:solidFill>
                  <a:srgbClr val="FFFFFF"/>
                </a:solidFill>
                <a:latin typeface="Open Sans 1 Bold"/>
                <a:ea typeface="Open Sans 1 Bold"/>
                <a:cs typeface="Open Sans 1 Bold"/>
                <a:sym typeface="Open Sans 1 Bold"/>
              </a:rPr>
              <a:t>из интернатов</a:t>
            </a:r>
          </a:p>
          <a:p>
            <a:pPr algn="ctr">
              <a:lnSpc>
                <a:spcPts val="5040"/>
              </a:lnSpc>
            </a:pPr>
            <a:r>
              <a:rPr lang="en-US" b="true" sz="3600" spc="-36">
                <a:solidFill>
                  <a:srgbClr val="FFFFFF"/>
                </a:solidFill>
                <a:latin typeface="Open Sans 1 Bold"/>
                <a:ea typeface="Open Sans 1 Bold"/>
                <a:cs typeface="Open Sans 1 Bold"/>
                <a:sym typeface="Open Sans 1 Bold"/>
              </a:rPr>
              <a:t>не просто работу,</a:t>
            </a:r>
          </a:p>
          <a:p>
            <a:pPr algn="ctr">
              <a:lnSpc>
                <a:spcPts val="5040"/>
              </a:lnSpc>
            </a:pPr>
            <a:r>
              <a:rPr lang="en-US" b="true" sz="3600" spc="-36">
                <a:solidFill>
                  <a:srgbClr val="FFFFFF"/>
                </a:solidFill>
                <a:latin typeface="Open Sans 1 Bold"/>
                <a:ea typeface="Open Sans 1 Bold"/>
                <a:cs typeface="Open Sans 1 Bold"/>
                <a:sym typeface="Open Sans 1 Bold"/>
              </a:rPr>
              <a:t>а будущее! </a:t>
            </a:r>
          </a:p>
        </p:txBody>
      </p:sp>
      <p:sp>
        <p:nvSpPr>
          <p:cNvPr name="TextBox 12" id="12"/>
          <p:cNvSpPr txBox="true"/>
          <p:nvPr/>
        </p:nvSpPr>
        <p:spPr>
          <a:xfrm rot="0">
            <a:off x="12419808" y="916795"/>
            <a:ext cx="4868067" cy="854075"/>
          </a:xfrm>
          <a:prstGeom prst="rect">
            <a:avLst/>
          </a:prstGeom>
        </p:spPr>
        <p:txBody>
          <a:bodyPr anchor="t" rtlCol="false" tIns="0" lIns="0" bIns="0" rIns="0">
            <a:spAutoFit/>
          </a:bodyPr>
          <a:lstStyle/>
          <a:p>
            <a:pPr algn="ctr">
              <a:lnSpc>
                <a:spcPts val="6999"/>
              </a:lnSpc>
            </a:pPr>
            <a:r>
              <a:rPr lang="en-US" b="true" sz="4999">
                <a:solidFill>
                  <a:srgbClr val="BF2086"/>
                </a:solidFill>
                <a:latin typeface="Open Sans 1 Bold"/>
                <a:ea typeface="Open Sans 1 Bold"/>
                <a:cs typeface="Open Sans 1 Bold"/>
                <a:sym typeface="Open Sans 1 Bold"/>
              </a:rPr>
              <a:t>ПОТРЕБНОСТИ</a:t>
            </a:r>
          </a:p>
        </p:txBody>
      </p:sp>
      <p:sp>
        <p:nvSpPr>
          <p:cNvPr name="TextBox 13" id="13"/>
          <p:cNvSpPr txBox="true"/>
          <p:nvPr/>
        </p:nvSpPr>
        <p:spPr>
          <a:xfrm rot="0">
            <a:off x="1028700" y="1159047"/>
            <a:ext cx="8251684" cy="502920"/>
          </a:xfrm>
          <a:prstGeom prst="rect">
            <a:avLst/>
          </a:prstGeom>
        </p:spPr>
        <p:txBody>
          <a:bodyPr anchor="t" rtlCol="false" tIns="0" lIns="0" bIns="0" rIns="0">
            <a:spAutoFit/>
          </a:bodyPr>
          <a:lstStyle/>
          <a:p>
            <a:pPr algn="l">
              <a:lnSpc>
                <a:spcPts val="3960"/>
              </a:lnSpc>
            </a:pPr>
            <a:r>
              <a:rPr lang="en-US" b="true" sz="3600" spc="-36">
                <a:solidFill>
                  <a:srgbClr val="FFFFFF"/>
                </a:solidFill>
                <a:latin typeface="Open Sans 1 Bold"/>
                <a:ea typeface="Open Sans 1 Bold"/>
                <a:cs typeface="Open Sans 1 Bold"/>
                <a:sym typeface="Open Sans 1 Bold"/>
              </a:rPr>
              <a:t>НА III КВАРТАЛ 2025</a:t>
            </a:r>
          </a:p>
        </p:txBody>
      </p:sp>
      <p:sp>
        <p:nvSpPr>
          <p:cNvPr name="TextBox 14" id="14"/>
          <p:cNvSpPr txBox="true"/>
          <p:nvPr/>
        </p:nvSpPr>
        <p:spPr>
          <a:xfrm rot="0">
            <a:off x="9721788" y="8945653"/>
            <a:ext cx="7537512" cy="613410"/>
          </a:xfrm>
          <a:prstGeom prst="rect">
            <a:avLst/>
          </a:prstGeom>
        </p:spPr>
        <p:txBody>
          <a:bodyPr anchor="t" rtlCol="false" tIns="0" lIns="0" bIns="0" rIns="0">
            <a:spAutoFit/>
          </a:bodyPr>
          <a:lstStyle/>
          <a:p>
            <a:pPr algn="ctr">
              <a:lnSpc>
                <a:spcPts val="5040"/>
              </a:lnSpc>
            </a:pPr>
            <a:r>
              <a:rPr lang="en-US" b="true" sz="3600">
                <a:solidFill>
                  <a:srgbClr val="FFFFFF"/>
                </a:solidFill>
                <a:latin typeface="Open Sans 2 Bold"/>
                <a:ea typeface="Open Sans 2 Bold"/>
                <a:cs typeface="Open Sans 2 Bold"/>
                <a:sym typeface="Open Sans 2 Bold"/>
                <a:hlinkClick r:id="rId6" tooltip="https://disk.yandex.ru/i/lE__1qGPzqG19g"/>
              </a:rPr>
              <a:t>СПИСОК </a:t>
            </a:r>
            <a:r>
              <a:rPr lang="en-US" b="true" sz="3600">
                <a:solidFill>
                  <a:srgbClr val="FFFFFF"/>
                </a:solidFill>
                <a:latin typeface="Open Sans 2 Bold"/>
                <a:ea typeface="Open Sans 2 Bold"/>
                <a:cs typeface="Open Sans 2 Bold"/>
                <a:sym typeface="Open Sans 2 Bold"/>
              </a:rPr>
              <a:t>ПОТРЕБНОСТЕЙ</a:t>
            </a:r>
          </a:p>
        </p:txBody>
      </p:sp>
      <p:sp>
        <p:nvSpPr>
          <p:cNvPr name="TextBox 15" id="15"/>
          <p:cNvSpPr txBox="true"/>
          <p:nvPr/>
        </p:nvSpPr>
        <p:spPr>
          <a:xfrm rot="0">
            <a:off x="6106049" y="2780131"/>
            <a:ext cx="11181826" cy="2979420"/>
          </a:xfrm>
          <a:prstGeom prst="rect">
            <a:avLst/>
          </a:prstGeom>
        </p:spPr>
        <p:txBody>
          <a:bodyPr anchor="t" rtlCol="false" tIns="0" lIns="0" bIns="0" rIns="0">
            <a:spAutoFit/>
          </a:bodyPr>
          <a:lstStyle/>
          <a:p>
            <a:pPr algn="just">
              <a:lnSpc>
                <a:spcPts val="3959"/>
              </a:lnSpc>
            </a:pPr>
            <a:r>
              <a:rPr lang="en-US" sz="3599">
                <a:solidFill>
                  <a:srgbClr val="FFFFFF"/>
                </a:solidFill>
                <a:latin typeface="Open Sans 1"/>
                <a:ea typeface="Open Sans 1"/>
                <a:cs typeface="Open Sans 1"/>
                <a:sym typeface="Open Sans 1"/>
              </a:rPr>
              <a:t>Центр подготовки к трудоустройству выпускников интернатов “Точка сборки” - благотворительный проект и реализуется на пожертвования. Непроизводственные затраты составляют 218 500 руб./месяц, куда входит оплата труда 2 наставников, психолога, аренда 2</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81182" y="4482737"/>
            <a:ext cx="7971561" cy="1203607"/>
            <a:chOff x="0" y="0"/>
            <a:chExt cx="3431805" cy="518160"/>
          </a:xfrm>
        </p:grpSpPr>
        <p:sp>
          <p:nvSpPr>
            <p:cNvPr name="Freeform 3" id="3"/>
            <p:cNvSpPr/>
            <p:nvPr/>
          </p:nvSpPr>
          <p:spPr>
            <a:xfrm flipH="false" flipV="false" rot="0">
              <a:off x="6350" y="6350"/>
              <a:ext cx="3419105" cy="505460"/>
            </a:xfrm>
            <a:custGeom>
              <a:avLst/>
              <a:gdLst/>
              <a:ahLst/>
              <a:cxnLst/>
              <a:rect r="r" b="b" t="t" l="l"/>
              <a:pathLst>
                <a:path h="505460" w="3419105">
                  <a:moveTo>
                    <a:pt x="252730" y="0"/>
                  </a:moveTo>
                  <a:lnTo>
                    <a:pt x="3166375" y="0"/>
                  </a:lnTo>
                  <a:cubicBezTo>
                    <a:pt x="3306075" y="0"/>
                    <a:pt x="3419105" y="113030"/>
                    <a:pt x="3419105" y="252730"/>
                  </a:cubicBezTo>
                  <a:cubicBezTo>
                    <a:pt x="3419105" y="392430"/>
                    <a:pt x="3306075" y="505460"/>
                    <a:pt x="3166375" y="505460"/>
                  </a:cubicBezTo>
                  <a:lnTo>
                    <a:pt x="252730" y="505460"/>
                  </a:lnTo>
                  <a:cubicBezTo>
                    <a:pt x="113030" y="505460"/>
                    <a:pt x="0" y="392430"/>
                    <a:pt x="0" y="252730"/>
                  </a:cubicBezTo>
                  <a:cubicBezTo>
                    <a:pt x="0" y="113030"/>
                    <a:pt x="113030" y="0"/>
                    <a:pt x="252730" y="0"/>
                  </a:cubicBezTo>
                  <a:close/>
                </a:path>
              </a:pathLst>
            </a:custGeom>
            <a:solidFill>
              <a:srgbClr val="75B776"/>
            </a:solidFill>
          </p:spPr>
        </p:sp>
      </p:grpSp>
      <p:grpSp>
        <p:nvGrpSpPr>
          <p:cNvPr name="Group 4" id="4"/>
          <p:cNvGrpSpPr/>
          <p:nvPr/>
        </p:nvGrpSpPr>
        <p:grpSpPr>
          <a:xfrm rot="0">
            <a:off x="9284062" y="4482737"/>
            <a:ext cx="7971561" cy="1203607"/>
            <a:chOff x="0" y="0"/>
            <a:chExt cx="3431805" cy="518160"/>
          </a:xfrm>
        </p:grpSpPr>
        <p:sp>
          <p:nvSpPr>
            <p:cNvPr name="Freeform 5" id="5"/>
            <p:cNvSpPr/>
            <p:nvPr/>
          </p:nvSpPr>
          <p:spPr>
            <a:xfrm flipH="false" flipV="false" rot="0">
              <a:off x="6350" y="6350"/>
              <a:ext cx="3419105" cy="505460"/>
            </a:xfrm>
            <a:custGeom>
              <a:avLst/>
              <a:gdLst/>
              <a:ahLst/>
              <a:cxnLst/>
              <a:rect r="r" b="b" t="t" l="l"/>
              <a:pathLst>
                <a:path h="505460" w="3419105">
                  <a:moveTo>
                    <a:pt x="252730" y="0"/>
                  </a:moveTo>
                  <a:lnTo>
                    <a:pt x="3166375" y="0"/>
                  </a:lnTo>
                  <a:cubicBezTo>
                    <a:pt x="3306075" y="0"/>
                    <a:pt x="3419105" y="113030"/>
                    <a:pt x="3419105" y="252730"/>
                  </a:cubicBezTo>
                  <a:cubicBezTo>
                    <a:pt x="3419105" y="392430"/>
                    <a:pt x="3306075" y="505460"/>
                    <a:pt x="3166375" y="505460"/>
                  </a:cubicBezTo>
                  <a:lnTo>
                    <a:pt x="252730" y="505460"/>
                  </a:lnTo>
                  <a:cubicBezTo>
                    <a:pt x="113030" y="505460"/>
                    <a:pt x="0" y="392430"/>
                    <a:pt x="0" y="252730"/>
                  </a:cubicBezTo>
                  <a:cubicBezTo>
                    <a:pt x="0" y="113030"/>
                    <a:pt x="113030" y="0"/>
                    <a:pt x="252730" y="0"/>
                  </a:cubicBezTo>
                  <a:close/>
                </a:path>
              </a:pathLst>
            </a:custGeom>
            <a:solidFill>
              <a:srgbClr val="75B776"/>
            </a:solidFill>
          </p:spPr>
        </p:sp>
      </p:grpSp>
      <p:grpSp>
        <p:nvGrpSpPr>
          <p:cNvPr name="Group 6" id="6"/>
          <p:cNvGrpSpPr/>
          <p:nvPr/>
        </p:nvGrpSpPr>
        <p:grpSpPr>
          <a:xfrm rot="0">
            <a:off x="984860" y="7819329"/>
            <a:ext cx="7971561" cy="1203607"/>
            <a:chOff x="0" y="0"/>
            <a:chExt cx="3431805" cy="518160"/>
          </a:xfrm>
        </p:grpSpPr>
        <p:sp>
          <p:nvSpPr>
            <p:cNvPr name="Freeform 7" id="7"/>
            <p:cNvSpPr/>
            <p:nvPr/>
          </p:nvSpPr>
          <p:spPr>
            <a:xfrm flipH="false" flipV="false" rot="0">
              <a:off x="6350" y="6350"/>
              <a:ext cx="3419105" cy="505460"/>
            </a:xfrm>
            <a:custGeom>
              <a:avLst/>
              <a:gdLst/>
              <a:ahLst/>
              <a:cxnLst/>
              <a:rect r="r" b="b" t="t" l="l"/>
              <a:pathLst>
                <a:path h="505460" w="3419105">
                  <a:moveTo>
                    <a:pt x="252730" y="0"/>
                  </a:moveTo>
                  <a:lnTo>
                    <a:pt x="3166375" y="0"/>
                  </a:lnTo>
                  <a:cubicBezTo>
                    <a:pt x="3306075" y="0"/>
                    <a:pt x="3419105" y="113030"/>
                    <a:pt x="3419105" y="252730"/>
                  </a:cubicBezTo>
                  <a:cubicBezTo>
                    <a:pt x="3419105" y="392430"/>
                    <a:pt x="3306075" y="505460"/>
                    <a:pt x="3166375" y="505460"/>
                  </a:cubicBezTo>
                  <a:lnTo>
                    <a:pt x="252730" y="505460"/>
                  </a:lnTo>
                  <a:cubicBezTo>
                    <a:pt x="113030" y="505460"/>
                    <a:pt x="0" y="392430"/>
                    <a:pt x="0" y="252730"/>
                  </a:cubicBezTo>
                  <a:cubicBezTo>
                    <a:pt x="0" y="113030"/>
                    <a:pt x="113030" y="0"/>
                    <a:pt x="252730" y="0"/>
                  </a:cubicBezTo>
                  <a:close/>
                </a:path>
              </a:pathLst>
            </a:custGeom>
            <a:solidFill>
              <a:srgbClr val="75B776"/>
            </a:solidFill>
          </p:spPr>
        </p:sp>
      </p:grpSp>
      <p:grpSp>
        <p:nvGrpSpPr>
          <p:cNvPr name="Group 8" id="8"/>
          <p:cNvGrpSpPr/>
          <p:nvPr/>
        </p:nvGrpSpPr>
        <p:grpSpPr>
          <a:xfrm rot="0">
            <a:off x="9287739" y="6139472"/>
            <a:ext cx="7971561" cy="1203607"/>
            <a:chOff x="0" y="0"/>
            <a:chExt cx="3431805" cy="518160"/>
          </a:xfrm>
        </p:grpSpPr>
        <p:sp>
          <p:nvSpPr>
            <p:cNvPr name="Freeform 9" id="9"/>
            <p:cNvSpPr/>
            <p:nvPr/>
          </p:nvSpPr>
          <p:spPr>
            <a:xfrm flipH="false" flipV="false" rot="0">
              <a:off x="6350" y="6350"/>
              <a:ext cx="3419105" cy="505460"/>
            </a:xfrm>
            <a:custGeom>
              <a:avLst/>
              <a:gdLst/>
              <a:ahLst/>
              <a:cxnLst/>
              <a:rect r="r" b="b" t="t" l="l"/>
              <a:pathLst>
                <a:path h="505460" w="3419105">
                  <a:moveTo>
                    <a:pt x="252730" y="0"/>
                  </a:moveTo>
                  <a:lnTo>
                    <a:pt x="3166375" y="0"/>
                  </a:lnTo>
                  <a:cubicBezTo>
                    <a:pt x="3306075" y="0"/>
                    <a:pt x="3419105" y="113030"/>
                    <a:pt x="3419105" y="252730"/>
                  </a:cubicBezTo>
                  <a:cubicBezTo>
                    <a:pt x="3419105" y="392430"/>
                    <a:pt x="3306075" y="505460"/>
                    <a:pt x="3166375" y="505460"/>
                  </a:cubicBezTo>
                  <a:lnTo>
                    <a:pt x="252730" y="505460"/>
                  </a:lnTo>
                  <a:cubicBezTo>
                    <a:pt x="113030" y="505460"/>
                    <a:pt x="0" y="392430"/>
                    <a:pt x="0" y="252730"/>
                  </a:cubicBezTo>
                  <a:cubicBezTo>
                    <a:pt x="0" y="113030"/>
                    <a:pt x="113030" y="0"/>
                    <a:pt x="252730" y="0"/>
                  </a:cubicBezTo>
                  <a:close/>
                </a:path>
              </a:pathLst>
            </a:custGeom>
            <a:solidFill>
              <a:srgbClr val="75B776"/>
            </a:solidFill>
          </p:spPr>
        </p:sp>
      </p:grpSp>
      <p:grpSp>
        <p:nvGrpSpPr>
          <p:cNvPr name="Group 10" id="10"/>
          <p:cNvGrpSpPr/>
          <p:nvPr/>
        </p:nvGrpSpPr>
        <p:grpSpPr>
          <a:xfrm rot="0">
            <a:off x="981182" y="6141508"/>
            <a:ext cx="7971561" cy="1203607"/>
            <a:chOff x="0" y="0"/>
            <a:chExt cx="3431805" cy="518160"/>
          </a:xfrm>
        </p:grpSpPr>
        <p:sp>
          <p:nvSpPr>
            <p:cNvPr name="Freeform 11" id="11"/>
            <p:cNvSpPr/>
            <p:nvPr/>
          </p:nvSpPr>
          <p:spPr>
            <a:xfrm flipH="false" flipV="false" rot="0">
              <a:off x="6350" y="6350"/>
              <a:ext cx="3419105" cy="505460"/>
            </a:xfrm>
            <a:custGeom>
              <a:avLst/>
              <a:gdLst/>
              <a:ahLst/>
              <a:cxnLst/>
              <a:rect r="r" b="b" t="t" l="l"/>
              <a:pathLst>
                <a:path h="505460" w="3419105">
                  <a:moveTo>
                    <a:pt x="252730" y="0"/>
                  </a:moveTo>
                  <a:lnTo>
                    <a:pt x="3166375" y="0"/>
                  </a:lnTo>
                  <a:cubicBezTo>
                    <a:pt x="3306075" y="0"/>
                    <a:pt x="3419105" y="113030"/>
                    <a:pt x="3419105" y="252730"/>
                  </a:cubicBezTo>
                  <a:cubicBezTo>
                    <a:pt x="3419105" y="392430"/>
                    <a:pt x="3306075" y="505460"/>
                    <a:pt x="3166375" y="505460"/>
                  </a:cubicBezTo>
                  <a:lnTo>
                    <a:pt x="252730" y="505460"/>
                  </a:lnTo>
                  <a:cubicBezTo>
                    <a:pt x="113030" y="505460"/>
                    <a:pt x="0" y="392430"/>
                    <a:pt x="0" y="252730"/>
                  </a:cubicBezTo>
                  <a:cubicBezTo>
                    <a:pt x="0" y="113030"/>
                    <a:pt x="113030" y="0"/>
                    <a:pt x="252730" y="0"/>
                  </a:cubicBezTo>
                  <a:close/>
                </a:path>
              </a:pathLst>
            </a:custGeom>
            <a:solidFill>
              <a:srgbClr val="75B776"/>
            </a:solidFill>
          </p:spPr>
        </p:sp>
      </p:grpSp>
      <p:grpSp>
        <p:nvGrpSpPr>
          <p:cNvPr name="Group 12" id="12"/>
          <p:cNvGrpSpPr/>
          <p:nvPr/>
        </p:nvGrpSpPr>
        <p:grpSpPr>
          <a:xfrm rot="0">
            <a:off x="9287739" y="7800279"/>
            <a:ext cx="7971561" cy="1203607"/>
            <a:chOff x="0" y="0"/>
            <a:chExt cx="3431805" cy="518160"/>
          </a:xfrm>
        </p:grpSpPr>
        <p:sp>
          <p:nvSpPr>
            <p:cNvPr name="Freeform 13" id="13"/>
            <p:cNvSpPr/>
            <p:nvPr/>
          </p:nvSpPr>
          <p:spPr>
            <a:xfrm flipH="false" flipV="false" rot="0">
              <a:off x="6350" y="6350"/>
              <a:ext cx="3419105" cy="505460"/>
            </a:xfrm>
            <a:custGeom>
              <a:avLst/>
              <a:gdLst/>
              <a:ahLst/>
              <a:cxnLst/>
              <a:rect r="r" b="b" t="t" l="l"/>
              <a:pathLst>
                <a:path h="505460" w="3419105">
                  <a:moveTo>
                    <a:pt x="252730" y="0"/>
                  </a:moveTo>
                  <a:lnTo>
                    <a:pt x="3166375" y="0"/>
                  </a:lnTo>
                  <a:cubicBezTo>
                    <a:pt x="3306075" y="0"/>
                    <a:pt x="3419105" y="113030"/>
                    <a:pt x="3419105" y="252730"/>
                  </a:cubicBezTo>
                  <a:cubicBezTo>
                    <a:pt x="3419105" y="392430"/>
                    <a:pt x="3306075" y="505460"/>
                    <a:pt x="3166375" y="505460"/>
                  </a:cubicBezTo>
                  <a:lnTo>
                    <a:pt x="252730" y="505460"/>
                  </a:lnTo>
                  <a:cubicBezTo>
                    <a:pt x="113030" y="505460"/>
                    <a:pt x="0" y="392430"/>
                    <a:pt x="0" y="252730"/>
                  </a:cubicBezTo>
                  <a:cubicBezTo>
                    <a:pt x="0" y="113030"/>
                    <a:pt x="113030" y="0"/>
                    <a:pt x="252730" y="0"/>
                  </a:cubicBezTo>
                  <a:close/>
                </a:path>
              </a:pathLst>
            </a:custGeom>
            <a:solidFill>
              <a:srgbClr val="75B776"/>
            </a:solidFill>
          </p:spPr>
        </p:sp>
      </p:grpSp>
      <p:grpSp>
        <p:nvGrpSpPr>
          <p:cNvPr name="Group 14" id="14"/>
          <p:cNvGrpSpPr/>
          <p:nvPr/>
        </p:nvGrpSpPr>
        <p:grpSpPr>
          <a:xfrm rot="0">
            <a:off x="9817672" y="503553"/>
            <a:ext cx="9551427" cy="1775809"/>
            <a:chOff x="0" y="0"/>
            <a:chExt cx="2515602" cy="467703"/>
          </a:xfrm>
        </p:grpSpPr>
        <p:sp>
          <p:nvSpPr>
            <p:cNvPr name="Freeform 15" id="15"/>
            <p:cNvSpPr/>
            <p:nvPr/>
          </p:nvSpPr>
          <p:spPr>
            <a:xfrm flipH="false" flipV="false" rot="0">
              <a:off x="0" y="0"/>
              <a:ext cx="2515602" cy="467703"/>
            </a:xfrm>
            <a:custGeom>
              <a:avLst/>
              <a:gdLst/>
              <a:ahLst/>
              <a:cxnLst/>
              <a:rect r="r" b="b" t="t" l="l"/>
              <a:pathLst>
                <a:path h="467703" w="2515602">
                  <a:moveTo>
                    <a:pt x="80245" y="0"/>
                  </a:moveTo>
                  <a:lnTo>
                    <a:pt x="2435358" y="0"/>
                  </a:lnTo>
                  <a:cubicBezTo>
                    <a:pt x="2456640" y="0"/>
                    <a:pt x="2477050" y="8454"/>
                    <a:pt x="2492099" y="23503"/>
                  </a:cubicBezTo>
                  <a:cubicBezTo>
                    <a:pt x="2507148" y="38552"/>
                    <a:pt x="2515602" y="58962"/>
                    <a:pt x="2515602" y="80245"/>
                  </a:cubicBezTo>
                  <a:lnTo>
                    <a:pt x="2515602" y="387458"/>
                  </a:lnTo>
                  <a:cubicBezTo>
                    <a:pt x="2515602" y="408740"/>
                    <a:pt x="2507148" y="429151"/>
                    <a:pt x="2492099" y="444200"/>
                  </a:cubicBezTo>
                  <a:cubicBezTo>
                    <a:pt x="2477050" y="459248"/>
                    <a:pt x="2456640" y="467703"/>
                    <a:pt x="2435358" y="467703"/>
                  </a:cubicBezTo>
                  <a:lnTo>
                    <a:pt x="80245" y="467703"/>
                  </a:lnTo>
                  <a:cubicBezTo>
                    <a:pt x="35927" y="467703"/>
                    <a:pt x="0" y="431776"/>
                    <a:pt x="0" y="387458"/>
                  </a:cubicBezTo>
                  <a:lnTo>
                    <a:pt x="0" y="80245"/>
                  </a:lnTo>
                  <a:cubicBezTo>
                    <a:pt x="0" y="35927"/>
                    <a:pt x="35927" y="0"/>
                    <a:pt x="80245" y="0"/>
                  </a:cubicBezTo>
                  <a:close/>
                </a:path>
              </a:pathLst>
            </a:custGeom>
            <a:solidFill>
              <a:srgbClr val="BF2086"/>
            </a:solidFill>
          </p:spPr>
        </p:sp>
        <p:sp>
          <p:nvSpPr>
            <p:cNvPr name="TextBox 16" id="16"/>
            <p:cNvSpPr txBox="true"/>
            <p:nvPr/>
          </p:nvSpPr>
          <p:spPr>
            <a:xfrm>
              <a:off x="0" y="-38100"/>
              <a:ext cx="2515602" cy="505803"/>
            </a:xfrm>
            <a:prstGeom prst="rect">
              <a:avLst/>
            </a:prstGeom>
          </p:spPr>
          <p:txBody>
            <a:bodyPr anchor="ctr" rtlCol="false" tIns="50800" lIns="50800" bIns="50800" rIns="50800"/>
            <a:lstStyle/>
            <a:p>
              <a:pPr algn="ctr">
                <a:lnSpc>
                  <a:spcPts val="2659"/>
                </a:lnSpc>
                <a:spcBef>
                  <a:spcPct val="0"/>
                </a:spcBef>
              </a:pPr>
            </a:p>
          </p:txBody>
        </p:sp>
      </p:grpSp>
      <p:sp>
        <p:nvSpPr>
          <p:cNvPr name="TextBox 17" id="17"/>
          <p:cNvSpPr txBox="true"/>
          <p:nvPr/>
        </p:nvSpPr>
        <p:spPr>
          <a:xfrm rot="0">
            <a:off x="2082605" y="8079053"/>
            <a:ext cx="5776069" cy="613410"/>
          </a:xfrm>
          <a:prstGeom prst="rect">
            <a:avLst/>
          </a:prstGeom>
        </p:spPr>
        <p:txBody>
          <a:bodyPr anchor="t" rtlCol="false" tIns="0" lIns="0" bIns="0" rIns="0">
            <a:spAutoFit/>
          </a:bodyPr>
          <a:lstStyle/>
          <a:p>
            <a:pPr algn="ctr">
              <a:lnSpc>
                <a:spcPts val="5040"/>
              </a:lnSpc>
            </a:pPr>
            <a:r>
              <a:rPr lang="en-US" b="true" sz="3600" spc="-36">
                <a:solidFill>
                  <a:srgbClr val="FFFFFF"/>
                </a:solidFill>
                <a:latin typeface="Open Sans 1 Bold"/>
                <a:ea typeface="Open Sans 1 Bold"/>
                <a:cs typeface="Open Sans 1 Bold"/>
                <a:sym typeface="Open Sans 1 Bold"/>
                <a:hlinkClick r:id="rId2" tooltip="https://forms.yandex.ru/u/67ed6baed04688337a31f3d5/"/>
              </a:rPr>
              <a:t>КОРПОРАТИВНЫЙ СБОР</a:t>
            </a:r>
          </a:p>
        </p:txBody>
      </p:sp>
      <p:sp>
        <p:nvSpPr>
          <p:cNvPr name="TextBox 18" id="18"/>
          <p:cNvSpPr txBox="true"/>
          <p:nvPr/>
        </p:nvSpPr>
        <p:spPr>
          <a:xfrm rot="0">
            <a:off x="1421033" y="4744498"/>
            <a:ext cx="7091860" cy="613410"/>
          </a:xfrm>
          <a:prstGeom prst="rect">
            <a:avLst/>
          </a:prstGeom>
        </p:spPr>
        <p:txBody>
          <a:bodyPr anchor="t" rtlCol="false" tIns="0" lIns="0" bIns="0" rIns="0">
            <a:spAutoFit/>
          </a:bodyPr>
          <a:lstStyle/>
          <a:p>
            <a:pPr algn="ctr">
              <a:lnSpc>
                <a:spcPts val="5040"/>
              </a:lnSpc>
            </a:pPr>
            <a:r>
              <a:rPr lang="en-US" b="true" sz="3600" spc="-36">
                <a:solidFill>
                  <a:srgbClr val="FFFFFF"/>
                </a:solidFill>
                <a:latin typeface="Open Sans 1 Bold"/>
                <a:ea typeface="Open Sans 1 Bold"/>
                <a:cs typeface="Open Sans 1 Bold"/>
                <a:sym typeface="Open Sans 1 Bold"/>
                <a:hlinkClick r:id="rId3" tooltip="https://forms.yandex.ru/u/680619c9d0468826b5dc1687/"/>
              </a:rPr>
              <a:t>СТАТЬ АМБАССАДОРОМ</a:t>
            </a:r>
          </a:p>
        </p:txBody>
      </p:sp>
      <p:sp>
        <p:nvSpPr>
          <p:cNvPr name="TextBox 19" id="19"/>
          <p:cNvSpPr txBox="true"/>
          <p:nvPr/>
        </p:nvSpPr>
        <p:spPr>
          <a:xfrm rot="0">
            <a:off x="10051021" y="8081089"/>
            <a:ext cx="6437642" cy="613410"/>
          </a:xfrm>
          <a:prstGeom prst="rect">
            <a:avLst/>
          </a:prstGeom>
        </p:spPr>
        <p:txBody>
          <a:bodyPr anchor="t" rtlCol="false" tIns="0" lIns="0" bIns="0" rIns="0">
            <a:spAutoFit/>
          </a:bodyPr>
          <a:lstStyle/>
          <a:p>
            <a:pPr algn="ctr">
              <a:lnSpc>
                <a:spcPts val="5040"/>
              </a:lnSpc>
            </a:pPr>
            <a:r>
              <a:rPr lang="en-US" b="true" sz="3600" spc="-36">
                <a:solidFill>
                  <a:srgbClr val="FFFFFF"/>
                </a:solidFill>
                <a:latin typeface="Open Sans 1 Bold"/>
                <a:ea typeface="Open Sans 1 Bold"/>
                <a:cs typeface="Open Sans 1 Bold"/>
                <a:sym typeface="Open Sans 1 Bold"/>
                <a:hlinkClick r:id="rId4" tooltip="https://forms.yandex.ru/u/67ed6baed04688337a31f3d5/"/>
              </a:rPr>
              <a:t>СПОНСОРСТВО ПРОГРАММ</a:t>
            </a:r>
          </a:p>
        </p:txBody>
      </p:sp>
      <p:sp>
        <p:nvSpPr>
          <p:cNvPr name="TextBox 20" id="20"/>
          <p:cNvSpPr txBox="true"/>
          <p:nvPr/>
        </p:nvSpPr>
        <p:spPr>
          <a:xfrm rot="0">
            <a:off x="11056615" y="916795"/>
            <a:ext cx="6202685" cy="854075"/>
          </a:xfrm>
          <a:prstGeom prst="rect">
            <a:avLst/>
          </a:prstGeom>
        </p:spPr>
        <p:txBody>
          <a:bodyPr anchor="t" rtlCol="false" tIns="0" lIns="0" bIns="0" rIns="0">
            <a:spAutoFit/>
          </a:bodyPr>
          <a:lstStyle/>
          <a:p>
            <a:pPr algn="just">
              <a:lnSpc>
                <a:spcPts val="6999"/>
              </a:lnSpc>
            </a:pPr>
            <a:r>
              <a:rPr lang="en-US" b="true" sz="4999">
                <a:solidFill>
                  <a:srgbClr val="FFFFFF"/>
                </a:solidFill>
                <a:latin typeface="Open Sans 1 Bold"/>
                <a:ea typeface="Open Sans 1 Bold"/>
                <a:cs typeface="Open Sans 1 Bold"/>
                <a:sym typeface="Open Sans 1 Bold"/>
              </a:rPr>
              <a:t>КАК ЕЩЕ ПОМОЧЬ</a:t>
            </a:r>
          </a:p>
        </p:txBody>
      </p:sp>
      <p:sp>
        <p:nvSpPr>
          <p:cNvPr name="TextBox 21" id="21"/>
          <p:cNvSpPr txBox="true"/>
          <p:nvPr/>
        </p:nvSpPr>
        <p:spPr>
          <a:xfrm rot="0">
            <a:off x="1644163" y="6401233"/>
            <a:ext cx="6541620" cy="613410"/>
          </a:xfrm>
          <a:prstGeom prst="rect">
            <a:avLst/>
          </a:prstGeom>
        </p:spPr>
        <p:txBody>
          <a:bodyPr anchor="t" rtlCol="false" tIns="0" lIns="0" bIns="0" rIns="0">
            <a:spAutoFit/>
          </a:bodyPr>
          <a:lstStyle/>
          <a:p>
            <a:pPr algn="ctr">
              <a:lnSpc>
                <a:spcPts val="5040"/>
              </a:lnSpc>
            </a:pPr>
            <a:r>
              <a:rPr lang="en-US" b="true" sz="3600" spc="-36">
                <a:solidFill>
                  <a:srgbClr val="FFFFFF"/>
                </a:solidFill>
                <a:latin typeface="Open Sans 1 Bold"/>
                <a:ea typeface="Open Sans 1 Bold"/>
                <a:cs typeface="Open Sans 1 Bold"/>
                <a:sym typeface="Open Sans 1 Bold"/>
                <a:hlinkClick r:id="rId5" tooltip="https://vk.com/clip-9020671_456239593"/>
              </a:rPr>
              <a:t>КЭШБЕК ВО БЛАГО</a:t>
            </a:r>
          </a:p>
        </p:txBody>
      </p:sp>
      <p:sp>
        <p:nvSpPr>
          <p:cNvPr name="TextBox 22" id="22"/>
          <p:cNvSpPr txBox="true"/>
          <p:nvPr/>
        </p:nvSpPr>
        <p:spPr>
          <a:xfrm rot="0">
            <a:off x="1028700" y="9508710"/>
            <a:ext cx="3099348" cy="284480"/>
          </a:xfrm>
          <a:prstGeom prst="rect">
            <a:avLst/>
          </a:prstGeom>
        </p:spPr>
        <p:txBody>
          <a:bodyPr anchor="t" rtlCol="false" tIns="0" lIns="0" bIns="0" rIns="0">
            <a:spAutoFit/>
          </a:bodyPr>
          <a:lstStyle/>
          <a:p>
            <a:pPr algn="ctr">
              <a:lnSpc>
                <a:spcPts val="2199"/>
              </a:lnSpc>
            </a:pPr>
            <a:r>
              <a:rPr lang="en-US" sz="2199">
                <a:solidFill>
                  <a:srgbClr val="75B776"/>
                </a:solidFill>
                <a:latin typeface="Open Sans 1"/>
                <a:ea typeface="Open Sans 1"/>
                <a:cs typeface="Open Sans 1"/>
                <a:sym typeface="Open Sans 1"/>
              </a:rPr>
              <a:t>*кнопки кликабельны</a:t>
            </a:r>
          </a:p>
        </p:txBody>
      </p:sp>
      <p:sp>
        <p:nvSpPr>
          <p:cNvPr name="Freeform 23" id="23">
            <a:hlinkClick r:id="rId7" tooltip="https://blago-vrn.ru"/>
          </p:cNvPr>
          <p:cNvSpPr/>
          <p:nvPr/>
        </p:nvSpPr>
        <p:spPr>
          <a:xfrm flipH="false" flipV="false" rot="0">
            <a:off x="14888340" y="9158207"/>
            <a:ext cx="3399660" cy="1128793"/>
          </a:xfrm>
          <a:custGeom>
            <a:avLst/>
            <a:gdLst/>
            <a:ahLst/>
            <a:cxnLst/>
            <a:rect r="r" b="b" t="t" l="l"/>
            <a:pathLst>
              <a:path h="1128793" w="3399660">
                <a:moveTo>
                  <a:pt x="0" y="0"/>
                </a:moveTo>
                <a:lnTo>
                  <a:pt x="3399660" y="0"/>
                </a:lnTo>
                <a:lnTo>
                  <a:pt x="3399660" y="1128793"/>
                </a:lnTo>
                <a:lnTo>
                  <a:pt x="0" y="1128793"/>
                </a:lnTo>
                <a:lnTo>
                  <a:pt x="0" y="0"/>
                </a:lnTo>
                <a:close/>
              </a:path>
            </a:pathLst>
          </a:custGeom>
          <a:blipFill>
            <a:blip r:embed="rId6"/>
            <a:stretch>
              <a:fillRect l="0" t="0" r="0" b="0"/>
            </a:stretch>
          </a:blipFill>
        </p:spPr>
      </p:sp>
      <p:grpSp>
        <p:nvGrpSpPr>
          <p:cNvPr name="Group 24" id="24"/>
          <p:cNvGrpSpPr/>
          <p:nvPr/>
        </p:nvGrpSpPr>
        <p:grpSpPr>
          <a:xfrm rot="0">
            <a:off x="984860" y="2821931"/>
            <a:ext cx="7971561" cy="1203607"/>
            <a:chOff x="0" y="0"/>
            <a:chExt cx="3431805" cy="518160"/>
          </a:xfrm>
        </p:grpSpPr>
        <p:sp>
          <p:nvSpPr>
            <p:cNvPr name="Freeform 25" id="25"/>
            <p:cNvSpPr/>
            <p:nvPr/>
          </p:nvSpPr>
          <p:spPr>
            <a:xfrm flipH="false" flipV="false" rot="0">
              <a:off x="6350" y="6350"/>
              <a:ext cx="3419105" cy="505460"/>
            </a:xfrm>
            <a:custGeom>
              <a:avLst/>
              <a:gdLst/>
              <a:ahLst/>
              <a:cxnLst/>
              <a:rect r="r" b="b" t="t" l="l"/>
              <a:pathLst>
                <a:path h="505460" w="3419105">
                  <a:moveTo>
                    <a:pt x="252730" y="0"/>
                  </a:moveTo>
                  <a:lnTo>
                    <a:pt x="3166375" y="0"/>
                  </a:lnTo>
                  <a:cubicBezTo>
                    <a:pt x="3306075" y="0"/>
                    <a:pt x="3419105" y="113030"/>
                    <a:pt x="3419105" y="252730"/>
                  </a:cubicBezTo>
                  <a:cubicBezTo>
                    <a:pt x="3419105" y="392430"/>
                    <a:pt x="3306075" y="505460"/>
                    <a:pt x="3166375" y="505460"/>
                  </a:cubicBezTo>
                  <a:lnTo>
                    <a:pt x="252730" y="505460"/>
                  </a:lnTo>
                  <a:cubicBezTo>
                    <a:pt x="113030" y="505460"/>
                    <a:pt x="0" y="392430"/>
                    <a:pt x="0" y="252730"/>
                  </a:cubicBezTo>
                  <a:cubicBezTo>
                    <a:pt x="0" y="113030"/>
                    <a:pt x="113030" y="0"/>
                    <a:pt x="252730" y="0"/>
                  </a:cubicBezTo>
                  <a:close/>
                </a:path>
              </a:pathLst>
            </a:custGeom>
            <a:solidFill>
              <a:srgbClr val="75B776"/>
            </a:solidFill>
          </p:spPr>
        </p:sp>
      </p:grpSp>
      <p:grpSp>
        <p:nvGrpSpPr>
          <p:cNvPr name="Group 26" id="26"/>
          <p:cNvGrpSpPr/>
          <p:nvPr/>
        </p:nvGrpSpPr>
        <p:grpSpPr>
          <a:xfrm rot="0">
            <a:off x="9287739" y="2821931"/>
            <a:ext cx="7971561" cy="1203607"/>
            <a:chOff x="0" y="0"/>
            <a:chExt cx="3431805" cy="518160"/>
          </a:xfrm>
        </p:grpSpPr>
        <p:sp>
          <p:nvSpPr>
            <p:cNvPr name="Freeform 27" id="27"/>
            <p:cNvSpPr/>
            <p:nvPr/>
          </p:nvSpPr>
          <p:spPr>
            <a:xfrm flipH="false" flipV="false" rot="0">
              <a:off x="6350" y="6350"/>
              <a:ext cx="3419105" cy="505460"/>
            </a:xfrm>
            <a:custGeom>
              <a:avLst/>
              <a:gdLst/>
              <a:ahLst/>
              <a:cxnLst/>
              <a:rect r="r" b="b" t="t" l="l"/>
              <a:pathLst>
                <a:path h="505460" w="3419105">
                  <a:moveTo>
                    <a:pt x="252730" y="0"/>
                  </a:moveTo>
                  <a:lnTo>
                    <a:pt x="3166375" y="0"/>
                  </a:lnTo>
                  <a:cubicBezTo>
                    <a:pt x="3306075" y="0"/>
                    <a:pt x="3419105" y="113030"/>
                    <a:pt x="3419105" y="252730"/>
                  </a:cubicBezTo>
                  <a:cubicBezTo>
                    <a:pt x="3419105" y="392430"/>
                    <a:pt x="3306075" y="505460"/>
                    <a:pt x="3166375" y="505460"/>
                  </a:cubicBezTo>
                  <a:lnTo>
                    <a:pt x="252730" y="505460"/>
                  </a:lnTo>
                  <a:cubicBezTo>
                    <a:pt x="113030" y="505460"/>
                    <a:pt x="0" y="392430"/>
                    <a:pt x="0" y="252730"/>
                  </a:cubicBezTo>
                  <a:cubicBezTo>
                    <a:pt x="0" y="113030"/>
                    <a:pt x="113030" y="0"/>
                    <a:pt x="252730" y="0"/>
                  </a:cubicBezTo>
                  <a:close/>
                </a:path>
              </a:pathLst>
            </a:custGeom>
            <a:solidFill>
              <a:srgbClr val="75B776"/>
            </a:solidFill>
          </p:spPr>
        </p:sp>
      </p:grpSp>
      <p:sp>
        <p:nvSpPr>
          <p:cNvPr name="TextBox 28" id="28"/>
          <p:cNvSpPr txBox="true"/>
          <p:nvPr/>
        </p:nvSpPr>
        <p:spPr>
          <a:xfrm rot="0">
            <a:off x="10341645" y="3086241"/>
            <a:ext cx="5776069" cy="613410"/>
          </a:xfrm>
          <a:prstGeom prst="rect">
            <a:avLst/>
          </a:prstGeom>
        </p:spPr>
        <p:txBody>
          <a:bodyPr anchor="t" rtlCol="false" tIns="0" lIns="0" bIns="0" rIns="0">
            <a:spAutoFit/>
          </a:bodyPr>
          <a:lstStyle/>
          <a:p>
            <a:pPr algn="ctr">
              <a:lnSpc>
                <a:spcPts val="5040"/>
              </a:lnSpc>
            </a:pPr>
            <a:r>
              <a:rPr lang="en-US" b="true" sz="3600" spc="-36">
                <a:solidFill>
                  <a:srgbClr val="FFFFFF"/>
                </a:solidFill>
                <a:latin typeface="Open Sans 1 Bold"/>
                <a:ea typeface="Open Sans 1 Bold"/>
                <a:cs typeface="Open Sans 1 Bold"/>
                <a:sym typeface="Open Sans 1 Bold"/>
                <a:hlinkClick r:id="rId8" tooltip="https://forms.yandex.ru/u/6792453784227c362f3e3768/"/>
              </a:rPr>
              <a:t>СТАТЬ ВОЛОНТЕРОМ</a:t>
            </a:r>
          </a:p>
        </p:txBody>
      </p:sp>
      <p:sp>
        <p:nvSpPr>
          <p:cNvPr name="TextBox 29" id="29"/>
          <p:cNvSpPr txBox="true"/>
          <p:nvPr/>
        </p:nvSpPr>
        <p:spPr>
          <a:xfrm rot="0">
            <a:off x="1369043" y="3088277"/>
            <a:ext cx="7091860" cy="613410"/>
          </a:xfrm>
          <a:prstGeom prst="rect">
            <a:avLst/>
          </a:prstGeom>
        </p:spPr>
        <p:txBody>
          <a:bodyPr anchor="t" rtlCol="false" tIns="0" lIns="0" bIns="0" rIns="0">
            <a:spAutoFit/>
          </a:bodyPr>
          <a:lstStyle/>
          <a:p>
            <a:pPr algn="ctr">
              <a:lnSpc>
                <a:spcPts val="5040"/>
              </a:lnSpc>
            </a:pPr>
            <a:r>
              <a:rPr lang="en-US" b="true" sz="3600" spc="-36">
                <a:solidFill>
                  <a:srgbClr val="FFFFFF"/>
                </a:solidFill>
                <a:latin typeface="Open Sans 1 Bold"/>
                <a:ea typeface="Open Sans 1 Bold"/>
                <a:cs typeface="Open Sans 1 Bold"/>
                <a:sym typeface="Open Sans 1 Bold"/>
                <a:hlinkClick r:id="rId9" tooltip="https://vk.com/@blagovrn-kak-podarit-navyk"/>
              </a:rPr>
              <a:t>ПОДАРИТЬ НАВЫК</a:t>
            </a:r>
          </a:p>
        </p:txBody>
      </p:sp>
      <p:sp>
        <p:nvSpPr>
          <p:cNvPr name="Freeform 30" id="30"/>
          <p:cNvSpPr/>
          <p:nvPr/>
        </p:nvSpPr>
        <p:spPr>
          <a:xfrm flipH="false" flipV="false" rot="0">
            <a:off x="2578374" y="351340"/>
            <a:ext cx="2621616" cy="2667609"/>
          </a:xfrm>
          <a:custGeom>
            <a:avLst/>
            <a:gdLst/>
            <a:ahLst/>
            <a:cxnLst/>
            <a:rect r="r" b="b" t="t" l="l"/>
            <a:pathLst>
              <a:path h="2667609" w="2621616">
                <a:moveTo>
                  <a:pt x="0" y="0"/>
                </a:moveTo>
                <a:lnTo>
                  <a:pt x="2621616" y="0"/>
                </a:lnTo>
                <a:lnTo>
                  <a:pt x="2621616" y="2667609"/>
                </a:lnTo>
                <a:lnTo>
                  <a:pt x="0" y="2667609"/>
                </a:lnTo>
                <a:lnTo>
                  <a:pt x="0" y="0"/>
                </a:lnTo>
                <a:close/>
              </a:path>
            </a:pathLst>
          </a:custGeom>
          <a:blipFill>
            <a:blip r:embed="rId10"/>
            <a:stretch>
              <a:fillRect l="0" t="0" r="0" b="0"/>
            </a:stretch>
          </a:blipFill>
        </p:spPr>
      </p:sp>
      <p:sp>
        <p:nvSpPr>
          <p:cNvPr name="TextBox 31" id="31"/>
          <p:cNvSpPr txBox="true"/>
          <p:nvPr/>
        </p:nvSpPr>
        <p:spPr>
          <a:xfrm rot="0">
            <a:off x="10002710" y="4744498"/>
            <a:ext cx="6541620" cy="613410"/>
          </a:xfrm>
          <a:prstGeom prst="rect">
            <a:avLst/>
          </a:prstGeom>
        </p:spPr>
        <p:txBody>
          <a:bodyPr anchor="t" rtlCol="false" tIns="0" lIns="0" bIns="0" rIns="0">
            <a:spAutoFit/>
          </a:bodyPr>
          <a:lstStyle/>
          <a:p>
            <a:pPr algn="ctr">
              <a:lnSpc>
                <a:spcPts val="5040"/>
              </a:lnSpc>
            </a:pPr>
            <a:r>
              <a:rPr lang="en-US" b="true" sz="3600" spc="-36">
                <a:solidFill>
                  <a:srgbClr val="FFFFFF"/>
                </a:solidFill>
                <a:latin typeface="Open Sans 1 Bold"/>
                <a:ea typeface="Open Sans 1 Bold"/>
                <a:cs typeface="Open Sans 1 Bold"/>
                <a:sym typeface="Open Sans 1 Bold"/>
                <a:hlinkClick r:id="rId11" tooltip="https://vk.com/blagovrn"/>
              </a:rPr>
              <a:t>РЕПОСТ ПУБЛИКАЦИЙ</a:t>
            </a:r>
          </a:p>
        </p:txBody>
      </p:sp>
      <p:sp>
        <p:nvSpPr>
          <p:cNvPr name="TextBox 32" id="32"/>
          <p:cNvSpPr txBox="true"/>
          <p:nvPr/>
        </p:nvSpPr>
        <p:spPr>
          <a:xfrm rot="0">
            <a:off x="9452934" y="6403269"/>
            <a:ext cx="7570330" cy="613410"/>
          </a:xfrm>
          <a:prstGeom prst="rect">
            <a:avLst/>
          </a:prstGeom>
        </p:spPr>
        <p:txBody>
          <a:bodyPr anchor="t" rtlCol="false" tIns="0" lIns="0" bIns="0" rIns="0">
            <a:spAutoFit/>
          </a:bodyPr>
          <a:lstStyle/>
          <a:p>
            <a:pPr algn="ctr">
              <a:lnSpc>
                <a:spcPts val="5040"/>
              </a:lnSpc>
            </a:pPr>
            <a:r>
              <a:rPr lang="en-US" b="true" sz="3600" spc="-36">
                <a:solidFill>
                  <a:srgbClr val="FFFFFF"/>
                </a:solidFill>
                <a:latin typeface="Open Sans 1 Bold"/>
                <a:ea typeface="Open Sans 1 Bold"/>
                <a:cs typeface="Open Sans 1 Bold"/>
                <a:sym typeface="Open Sans 1 Bold"/>
                <a:hlinkClick r:id="rId12" tooltip="https://vk.com/clip-9020671_456239622?c=2"/>
              </a:rPr>
              <a:t>ПЕРЕВОД В Т-БАНКЕ</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552660" y="503553"/>
            <a:ext cx="8853991" cy="1775809"/>
            <a:chOff x="0" y="0"/>
            <a:chExt cx="2331915" cy="467703"/>
          </a:xfrm>
        </p:grpSpPr>
        <p:sp>
          <p:nvSpPr>
            <p:cNvPr name="Freeform 3" id="3"/>
            <p:cNvSpPr/>
            <p:nvPr/>
          </p:nvSpPr>
          <p:spPr>
            <a:xfrm flipH="false" flipV="false" rot="0">
              <a:off x="0" y="0"/>
              <a:ext cx="2331915" cy="467703"/>
            </a:xfrm>
            <a:custGeom>
              <a:avLst/>
              <a:gdLst/>
              <a:ahLst/>
              <a:cxnLst/>
              <a:rect r="r" b="b" t="t" l="l"/>
              <a:pathLst>
                <a:path h="467703" w="2331915">
                  <a:moveTo>
                    <a:pt x="86565" y="0"/>
                  </a:moveTo>
                  <a:lnTo>
                    <a:pt x="2245350" y="0"/>
                  </a:lnTo>
                  <a:cubicBezTo>
                    <a:pt x="2293159" y="0"/>
                    <a:pt x="2331915" y="38757"/>
                    <a:pt x="2331915" y="86565"/>
                  </a:cubicBezTo>
                  <a:lnTo>
                    <a:pt x="2331915" y="381137"/>
                  </a:lnTo>
                  <a:cubicBezTo>
                    <a:pt x="2331915" y="428946"/>
                    <a:pt x="2293159" y="467703"/>
                    <a:pt x="2245350" y="467703"/>
                  </a:cubicBezTo>
                  <a:lnTo>
                    <a:pt x="86565" y="467703"/>
                  </a:lnTo>
                  <a:cubicBezTo>
                    <a:pt x="38757" y="467703"/>
                    <a:pt x="0" y="428946"/>
                    <a:pt x="0" y="381137"/>
                  </a:cubicBezTo>
                  <a:lnTo>
                    <a:pt x="0" y="86565"/>
                  </a:lnTo>
                  <a:cubicBezTo>
                    <a:pt x="0" y="38757"/>
                    <a:pt x="38757" y="0"/>
                    <a:pt x="86565" y="0"/>
                  </a:cubicBezTo>
                  <a:close/>
                </a:path>
              </a:pathLst>
            </a:custGeom>
            <a:solidFill>
              <a:srgbClr val="BF2086"/>
            </a:solidFill>
          </p:spPr>
        </p:sp>
        <p:sp>
          <p:nvSpPr>
            <p:cNvPr name="TextBox 4" id="4"/>
            <p:cNvSpPr txBox="true"/>
            <p:nvPr/>
          </p:nvSpPr>
          <p:spPr>
            <a:xfrm>
              <a:off x="0" y="-38100"/>
              <a:ext cx="2331915" cy="505803"/>
            </a:xfrm>
            <a:prstGeom prst="rect">
              <a:avLst/>
            </a:prstGeom>
          </p:spPr>
          <p:txBody>
            <a:bodyPr anchor="ctr" rtlCol="false" tIns="50800" lIns="50800" bIns="50800" rIns="50800"/>
            <a:lstStyle/>
            <a:p>
              <a:pPr algn="ctr">
                <a:lnSpc>
                  <a:spcPts val="2659"/>
                </a:lnSpc>
                <a:spcBef>
                  <a:spcPct val="0"/>
                </a:spcBef>
              </a:pPr>
            </a:p>
          </p:txBody>
        </p:sp>
      </p:grpSp>
      <p:sp>
        <p:nvSpPr>
          <p:cNvPr name="TextBox 5" id="5"/>
          <p:cNvSpPr txBox="true"/>
          <p:nvPr/>
        </p:nvSpPr>
        <p:spPr>
          <a:xfrm rot="0">
            <a:off x="772650" y="916795"/>
            <a:ext cx="5063113" cy="854075"/>
          </a:xfrm>
          <a:prstGeom prst="rect">
            <a:avLst/>
          </a:prstGeom>
        </p:spPr>
        <p:txBody>
          <a:bodyPr anchor="t" rtlCol="false" tIns="0" lIns="0" bIns="0" rIns="0">
            <a:spAutoFit/>
          </a:bodyPr>
          <a:lstStyle/>
          <a:p>
            <a:pPr algn="ctr">
              <a:lnSpc>
                <a:spcPts val="6999"/>
              </a:lnSpc>
            </a:pPr>
            <a:r>
              <a:rPr lang="en-US" b="true" sz="4999">
                <a:solidFill>
                  <a:srgbClr val="FFFFFF"/>
                </a:solidFill>
                <a:latin typeface="Open Sans 1 Bold"/>
                <a:ea typeface="Open Sans 1 Bold"/>
                <a:cs typeface="Open Sans 1 Bold"/>
                <a:sym typeface="Open Sans 1 Bold"/>
              </a:rPr>
              <a:t>ВАКАНСИИ</a:t>
            </a:r>
          </a:p>
        </p:txBody>
      </p:sp>
      <p:sp>
        <p:nvSpPr>
          <p:cNvPr name="Freeform 6" id="6">
            <a:hlinkClick r:id="rId3" tooltip="https://blago-vrn.ru"/>
          </p:cNvPr>
          <p:cNvSpPr/>
          <p:nvPr/>
        </p:nvSpPr>
        <p:spPr>
          <a:xfrm flipH="false" flipV="false" rot="0">
            <a:off x="14888340" y="9158207"/>
            <a:ext cx="3399660" cy="1128793"/>
          </a:xfrm>
          <a:custGeom>
            <a:avLst/>
            <a:gdLst/>
            <a:ahLst/>
            <a:cxnLst/>
            <a:rect r="r" b="b" t="t" l="l"/>
            <a:pathLst>
              <a:path h="1128793" w="3399660">
                <a:moveTo>
                  <a:pt x="0" y="0"/>
                </a:moveTo>
                <a:lnTo>
                  <a:pt x="3399660" y="0"/>
                </a:lnTo>
                <a:lnTo>
                  <a:pt x="3399660" y="1128793"/>
                </a:lnTo>
                <a:lnTo>
                  <a:pt x="0" y="1128793"/>
                </a:lnTo>
                <a:lnTo>
                  <a:pt x="0" y="0"/>
                </a:lnTo>
                <a:close/>
              </a:path>
            </a:pathLst>
          </a:custGeom>
          <a:blipFill>
            <a:blip r:embed="rId2"/>
            <a:stretch>
              <a:fillRect l="0" t="0" r="0" b="0"/>
            </a:stretch>
          </a:blipFill>
        </p:spPr>
      </p:sp>
      <p:grpSp>
        <p:nvGrpSpPr>
          <p:cNvPr name="Group 7" id="7"/>
          <p:cNvGrpSpPr/>
          <p:nvPr/>
        </p:nvGrpSpPr>
        <p:grpSpPr>
          <a:xfrm rot="0">
            <a:off x="1543357" y="3216105"/>
            <a:ext cx="4755502" cy="4343910"/>
            <a:chOff x="0" y="0"/>
            <a:chExt cx="2128141" cy="1943949"/>
          </a:xfrm>
        </p:grpSpPr>
        <p:sp>
          <p:nvSpPr>
            <p:cNvPr name="Freeform 8" id="8"/>
            <p:cNvSpPr/>
            <p:nvPr/>
          </p:nvSpPr>
          <p:spPr>
            <a:xfrm flipH="false" flipV="false" rot="0">
              <a:off x="0" y="0"/>
              <a:ext cx="2128141" cy="1943949"/>
            </a:xfrm>
            <a:custGeom>
              <a:avLst/>
              <a:gdLst/>
              <a:ahLst/>
              <a:cxnLst/>
              <a:rect r="r" b="b" t="t" l="l"/>
              <a:pathLst>
                <a:path h="1943949" w="2128141">
                  <a:moveTo>
                    <a:pt x="83028" y="0"/>
                  </a:moveTo>
                  <a:lnTo>
                    <a:pt x="2045113" y="0"/>
                  </a:lnTo>
                  <a:cubicBezTo>
                    <a:pt x="2090968" y="0"/>
                    <a:pt x="2128141" y="37173"/>
                    <a:pt x="2128141" y="83028"/>
                  </a:cubicBezTo>
                  <a:lnTo>
                    <a:pt x="2128141" y="1860921"/>
                  </a:lnTo>
                  <a:cubicBezTo>
                    <a:pt x="2128141" y="1882941"/>
                    <a:pt x="2119393" y="1904060"/>
                    <a:pt x="2103823" y="1919631"/>
                  </a:cubicBezTo>
                  <a:cubicBezTo>
                    <a:pt x="2088252" y="1935201"/>
                    <a:pt x="2067134" y="1943949"/>
                    <a:pt x="2045113" y="1943949"/>
                  </a:cubicBezTo>
                  <a:lnTo>
                    <a:pt x="83028" y="1943949"/>
                  </a:lnTo>
                  <a:cubicBezTo>
                    <a:pt x="37173" y="1943949"/>
                    <a:pt x="0" y="1906776"/>
                    <a:pt x="0" y="1860921"/>
                  </a:cubicBezTo>
                  <a:lnTo>
                    <a:pt x="0" y="83028"/>
                  </a:lnTo>
                  <a:cubicBezTo>
                    <a:pt x="0" y="37173"/>
                    <a:pt x="37173" y="0"/>
                    <a:pt x="83028" y="0"/>
                  </a:cubicBezTo>
                  <a:close/>
                </a:path>
              </a:pathLst>
            </a:custGeom>
            <a:solidFill>
              <a:srgbClr val="BF2086"/>
            </a:solidFill>
          </p:spPr>
        </p:sp>
        <p:sp>
          <p:nvSpPr>
            <p:cNvPr name="TextBox 9" id="9"/>
            <p:cNvSpPr txBox="true"/>
            <p:nvPr/>
          </p:nvSpPr>
          <p:spPr>
            <a:xfrm>
              <a:off x="0" y="-38100"/>
              <a:ext cx="2128141" cy="1982049"/>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6766913" y="3216105"/>
            <a:ext cx="4755502" cy="4343910"/>
            <a:chOff x="0" y="0"/>
            <a:chExt cx="2128141" cy="1943949"/>
          </a:xfrm>
        </p:grpSpPr>
        <p:sp>
          <p:nvSpPr>
            <p:cNvPr name="Freeform 11" id="11"/>
            <p:cNvSpPr/>
            <p:nvPr/>
          </p:nvSpPr>
          <p:spPr>
            <a:xfrm flipH="false" flipV="false" rot="0">
              <a:off x="0" y="0"/>
              <a:ext cx="2128141" cy="1943949"/>
            </a:xfrm>
            <a:custGeom>
              <a:avLst/>
              <a:gdLst/>
              <a:ahLst/>
              <a:cxnLst/>
              <a:rect r="r" b="b" t="t" l="l"/>
              <a:pathLst>
                <a:path h="1943949" w="2128141">
                  <a:moveTo>
                    <a:pt x="83028" y="0"/>
                  </a:moveTo>
                  <a:lnTo>
                    <a:pt x="2045113" y="0"/>
                  </a:lnTo>
                  <a:cubicBezTo>
                    <a:pt x="2090968" y="0"/>
                    <a:pt x="2128141" y="37173"/>
                    <a:pt x="2128141" y="83028"/>
                  </a:cubicBezTo>
                  <a:lnTo>
                    <a:pt x="2128141" y="1860921"/>
                  </a:lnTo>
                  <a:cubicBezTo>
                    <a:pt x="2128141" y="1882941"/>
                    <a:pt x="2119393" y="1904060"/>
                    <a:pt x="2103823" y="1919631"/>
                  </a:cubicBezTo>
                  <a:cubicBezTo>
                    <a:pt x="2088252" y="1935201"/>
                    <a:pt x="2067134" y="1943949"/>
                    <a:pt x="2045113" y="1943949"/>
                  </a:cubicBezTo>
                  <a:lnTo>
                    <a:pt x="83028" y="1943949"/>
                  </a:lnTo>
                  <a:cubicBezTo>
                    <a:pt x="37173" y="1943949"/>
                    <a:pt x="0" y="1906776"/>
                    <a:pt x="0" y="1860921"/>
                  </a:cubicBezTo>
                  <a:lnTo>
                    <a:pt x="0" y="83028"/>
                  </a:lnTo>
                  <a:cubicBezTo>
                    <a:pt x="0" y="37173"/>
                    <a:pt x="37173" y="0"/>
                    <a:pt x="83028" y="0"/>
                  </a:cubicBezTo>
                  <a:close/>
                </a:path>
              </a:pathLst>
            </a:custGeom>
            <a:solidFill>
              <a:srgbClr val="BF2086"/>
            </a:solidFill>
          </p:spPr>
        </p:sp>
        <p:sp>
          <p:nvSpPr>
            <p:cNvPr name="TextBox 12" id="12"/>
            <p:cNvSpPr txBox="true"/>
            <p:nvPr/>
          </p:nvSpPr>
          <p:spPr>
            <a:xfrm>
              <a:off x="0" y="-38100"/>
              <a:ext cx="2128141" cy="1982049"/>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0">
            <a:off x="6935633" y="3418064"/>
            <a:ext cx="4418061" cy="709841"/>
            <a:chOff x="0" y="0"/>
            <a:chExt cx="1977132" cy="317662"/>
          </a:xfrm>
        </p:grpSpPr>
        <p:sp>
          <p:nvSpPr>
            <p:cNvPr name="Freeform 14" id="14"/>
            <p:cNvSpPr/>
            <p:nvPr/>
          </p:nvSpPr>
          <p:spPr>
            <a:xfrm flipH="false" flipV="false" rot="0">
              <a:off x="0" y="0"/>
              <a:ext cx="1977132" cy="317662"/>
            </a:xfrm>
            <a:custGeom>
              <a:avLst/>
              <a:gdLst/>
              <a:ahLst/>
              <a:cxnLst/>
              <a:rect r="r" b="b" t="t" l="l"/>
              <a:pathLst>
                <a:path h="317662" w="1977132">
                  <a:moveTo>
                    <a:pt x="89369" y="0"/>
                  </a:moveTo>
                  <a:lnTo>
                    <a:pt x="1887763" y="0"/>
                  </a:lnTo>
                  <a:cubicBezTo>
                    <a:pt x="1937120" y="0"/>
                    <a:pt x="1977132" y="40012"/>
                    <a:pt x="1977132" y="89369"/>
                  </a:cubicBezTo>
                  <a:lnTo>
                    <a:pt x="1977132" y="228293"/>
                  </a:lnTo>
                  <a:cubicBezTo>
                    <a:pt x="1977132" y="277650"/>
                    <a:pt x="1937120" y="317662"/>
                    <a:pt x="1887763" y="317662"/>
                  </a:cubicBezTo>
                  <a:lnTo>
                    <a:pt x="89369" y="317662"/>
                  </a:lnTo>
                  <a:cubicBezTo>
                    <a:pt x="40012" y="317662"/>
                    <a:pt x="0" y="277650"/>
                    <a:pt x="0" y="228293"/>
                  </a:cubicBezTo>
                  <a:lnTo>
                    <a:pt x="0" y="89369"/>
                  </a:lnTo>
                  <a:cubicBezTo>
                    <a:pt x="0" y="40012"/>
                    <a:pt x="40012" y="0"/>
                    <a:pt x="89369" y="0"/>
                  </a:cubicBezTo>
                  <a:close/>
                </a:path>
              </a:pathLst>
            </a:custGeom>
            <a:solidFill>
              <a:srgbClr val="FFFEF6"/>
            </a:solidFill>
          </p:spPr>
        </p:sp>
        <p:sp>
          <p:nvSpPr>
            <p:cNvPr name="TextBox 15" id="15"/>
            <p:cNvSpPr txBox="true"/>
            <p:nvPr/>
          </p:nvSpPr>
          <p:spPr>
            <a:xfrm>
              <a:off x="0" y="-38100"/>
              <a:ext cx="1977132" cy="355762"/>
            </a:xfrm>
            <a:prstGeom prst="rect">
              <a:avLst/>
            </a:prstGeom>
          </p:spPr>
          <p:txBody>
            <a:bodyPr anchor="ctr" rtlCol="false" tIns="50800" lIns="50800" bIns="50800" rIns="50800"/>
            <a:lstStyle/>
            <a:p>
              <a:pPr algn="ctr">
                <a:lnSpc>
                  <a:spcPts val="2659"/>
                </a:lnSpc>
              </a:pPr>
            </a:p>
          </p:txBody>
        </p:sp>
      </p:grpSp>
      <p:grpSp>
        <p:nvGrpSpPr>
          <p:cNvPr name="Group 16" id="16"/>
          <p:cNvGrpSpPr/>
          <p:nvPr/>
        </p:nvGrpSpPr>
        <p:grpSpPr>
          <a:xfrm rot="0">
            <a:off x="1712078" y="3425305"/>
            <a:ext cx="4418061" cy="709841"/>
            <a:chOff x="0" y="0"/>
            <a:chExt cx="1977132" cy="317662"/>
          </a:xfrm>
        </p:grpSpPr>
        <p:sp>
          <p:nvSpPr>
            <p:cNvPr name="Freeform 17" id="17"/>
            <p:cNvSpPr/>
            <p:nvPr/>
          </p:nvSpPr>
          <p:spPr>
            <a:xfrm flipH="false" flipV="false" rot="0">
              <a:off x="0" y="0"/>
              <a:ext cx="1977132" cy="317662"/>
            </a:xfrm>
            <a:custGeom>
              <a:avLst/>
              <a:gdLst/>
              <a:ahLst/>
              <a:cxnLst/>
              <a:rect r="r" b="b" t="t" l="l"/>
              <a:pathLst>
                <a:path h="317662" w="1977132">
                  <a:moveTo>
                    <a:pt x="89369" y="0"/>
                  </a:moveTo>
                  <a:lnTo>
                    <a:pt x="1887763" y="0"/>
                  </a:lnTo>
                  <a:cubicBezTo>
                    <a:pt x="1937120" y="0"/>
                    <a:pt x="1977132" y="40012"/>
                    <a:pt x="1977132" y="89369"/>
                  </a:cubicBezTo>
                  <a:lnTo>
                    <a:pt x="1977132" y="228293"/>
                  </a:lnTo>
                  <a:cubicBezTo>
                    <a:pt x="1977132" y="277650"/>
                    <a:pt x="1937120" y="317662"/>
                    <a:pt x="1887763" y="317662"/>
                  </a:cubicBezTo>
                  <a:lnTo>
                    <a:pt x="89369" y="317662"/>
                  </a:lnTo>
                  <a:cubicBezTo>
                    <a:pt x="40012" y="317662"/>
                    <a:pt x="0" y="277650"/>
                    <a:pt x="0" y="228293"/>
                  </a:cubicBezTo>
                  <a:lnTo>
                    <a:pt x="0" y="89369"/>
                  </a:lnTo>
                  <a:cubicBezTo>
                    <a:pt x="0" y="40012"/>
                    <a:pt x="40012" y="0"/>
                    <a:pt x="89369" y="0"/>
                  </a:cubicBezTo>
                  <a:close/>
                </a:path>
              </a:pathLst>
            </a:custGeom>
            <a:solidFill>
              <a:srgbClr val="FFFEF6"/>
            </a:solidFill>
          </p:spPr>
        </p:sp>
        <p:sp>
          <p:nvSpPr>
            <p:cNvPr name="TextBox 18" id="18"/>
            <p:cNvSpPr txBox="true"/>
            <p:nvPr/>
          </p:nvSpPr>
          <p:spPr>
            <a:xfrm>
              <a:off x="0" y="-38100"/>
              <a:ext cx="1977132" cy="355762"/>
            </a:xfrm>
            <a:prstGeom prst="rect">
              <a:avLst/>
            </a:prstGeom>
          </p:spPr>
          <p:txBody>
            <a:bodyPr anchor="ctr" rtlCol="false" tIns="50800" lIns="50800" bIns="50800" rIns="50800"/>
            <a:lstStyle/>
            <a:p>
              <a:pPr algn="ctr">
                <a:lnSpc>
                  <a:spcPts val="2659"/>
                </a:lnSpc>
              </a:pPr>
            </a:p>
          </p:txBody>
        </p:sp>
      </p:grpSp>
      <p:sp>
        <p:nvSpPr>
          <p:cNvPr name="TextBox 19" id="19"/>
          <p:cNvSpPr txBox="true"/>
          <p:nvPr/>
        </p:nvSpPr>
        <p:spPr>
          <a:xfrm rot="0">
            <a:off x="1689388" y="4441821"/>
            <a:ext cx="4440287" cy="2770505"/>
          </a:xfrm>
          <a:prstGeom prst="rect">
            <a:avLst/>
          </a:prstGeom>
        </p:spPr>
        <p:txBody>
          <a:bodyPr anchor="t" rtlCol="false" tIns="0" lIns="0" bIns="0" rIns="0">
            <a:spAutoFit/>
          </a:bodyPr>
          <a:lstStyle/>
          <a:p>
            <a:pPr algn="ctr">
              <a:lnSpc>
                <a:spcPts val="2199"/>
              </a:lnSpc>
            </a:pPr>
            <a:r>
              <a:rPr lang="en-US" sz="2199">
                <a:solidFill>
                  <a:srgbClr val="FFFFFF"/>
                </a:solidFill>
                <a:latin typeface="Open Sans 1"/>
                <a:ea typeface="Open Sans 1"/>
                <a:cs typeface="Open Sans 1"/>
                <a:sym typeface="Open Sans 1"/>
              </a:rPr>
              <a:t>помогают подросткам осваивать швейное/ столярное дело, делятся своими навыками, показывают, как взаимодействовать с разным оборудованием, инструментами, материалами. Контролируют изготовление изделий на реализации, ведут учет часов и изделий</a:t>
            </a:r>
          </a:p>
        </p:txBody>
      </p:sp>
      <p:sp>
        <p:nvSpPr>
          <p:cNvPr name="TextBox 20" id="20"/>
          <p:cNvSpPr txBox="true"/>
          <p:nvPr/>
        </p:nvSpPr>
        <p:spPr>
          <a:xfrm rot="0">
            <a:off x="6912476" y="4441821"/>
            <a:ext cx="4441219" cy="2770505"/>
          </a:xfrm>
          <a:prstGeom prst="rect">
            <a:avLst/>
          </a:prstGeom>
        </p:spPr>
        <p:txBody>
          <a:bodyPr anchor="t" rtlCol="false" tIns="0" lIns="0" bIns="0" rIns="0">
            <a:spAutoFit/>
          </a:bodyPr>
          <a:lstStyle/>
          <a:p>
            <a:pPr algn="ctr">
              <a:lnSpc>
                <a:spcPts val="2199"/>
              </a:lnSpc>
            </a:pPr>
            <a:r>
              <a:rPr lang="en-US" sz="2199">
                <a:solidFill>
                  <a:srgbClr val="FFFFFF"/>
                </a:solidFill>
                <a:latin typeface="Open Sans 1"/>
                <a:ea typeface="Open Sans 1"/>
                <a:cs typeface="Open Sans 1"/>
                <a:sym typeface="Open Sans 1"/>
              </a:rPr>
              <a:t>взаимодействует с учебными заведениями и кандидатами из числа сирот, а в самом Центре работает с наставниками и выпускниками интернатов, помогает им адаптироваться в цехе, составляет расписание, занимается заселением ребят во временное жилье,</a:t>
            </a:r>
          </a:p>
          <a:p>
            <a:pPr algn="ctr">
              <a:lnSpc>
                <a:spcPts val="2199"/>
              </a:lnSpc>
            </a:pPr>
            <a:r>
              <a:rPr lang="en-US" sz="2199">
                <a:solidFill>
                  <a:srgbClr val="FFFFFF"/>
                </a:solidFill>
                <a:latin typeface="Open Sans 1"/>
                <a:ea typeface="Open Sans 1"/>
                <a:cs typeface="Open Sans 1"/>
                <a:sym typeface="Open Sans 1"/>
              </a:rPr>
              <a:t>ведет отчетность</a:t>
            </a:r>
          </a:p>
        </p:txBody>
      </p:sp>
      <p:sp>
        <p:nvSpPr>
          <p:cNvPr name="TextBox 21" id="21"/>
          <p:cNvSpPr txBox="true"/>
          <p:nvPr/>
        </p:nvSpPr>
        <p:spPr>
          <a:xfrm rot="0">
            <a:off x="7083364" y="3519241"/>
            <a:ext cx="4101215" cy="502920"/>
          </a:xfrm>
          <a:prstGeom prst="rect">
            <a:avLst/>
          </a:prstGeom>
        </p:spPr>
        <p:txBody>
          <a:bodyPr anchor="t" rtlCol="false" tIns="0" lIns="0" bIns="0" rIns="0">
            <a:spAutoFit/>
          </a:bodyPr>
          <a:lstStyle/>
          <a:p>
            <a:pPr algn="ctr">
              <a:lnSpc>
                <a:spcPts val="3960"/>
              </a:lnSpc>
            </a:pPr>
            <a:r>
              <a:rPr lang="en-US" b="true" sz="3600" spc="-36">
                <a:solidFill>
                  <a:srgbClr val="BF2086"/>
                </a:solidFill>
                <a:latin typeface="Open Sans 1 Bold"/>
                <a:ea typeface="Open Sans 1 Bold"/>
                <a:cs typeface="Open Sans 1 Bold"/>
                <a:sym typeface="Open Sans 1 Bold"/>
              </a:rPr>
              <a:t>Координатор</a:t>
            </a:r>
          </a:p>
        </p:txBody>
      </p:sp>
      <p:sp>
        <p:nvSpPr>
          <p:cNvPr name="TextBox 22" id="22"/>
          <p:cNvSpPr txBox="true"/>
          <p:nvPr/>
        </p:nvSpPr>
        <p:spPr>
          <a:xfrm rot="0">
            <a:off x="2031017" y="3519241"/>
            <a:ext cx="3761356" cy="502920"/>
          </a:xfrm>
          <a:prstGeom prst="rect">
            <a:avLst/>
          </a:prstGeom>
        </p:spPr>
        <p:txBody>
          <a:bodyPr anchor="t" rtlCol="false" tIns="0" lIns="0" bIns="0" rIns="0">
            <a:spAutoFit/>
          </a:bodyPr>
          <a:lstStyle/>
          <a:p>
            <a:pPr algn="ctr">
              <a:lnSpc>
                <a:spcPts val="3960"/>
              </a:lnSpc>
            </a:pPr>
            <a:r>
              <a:rPr lang="en-US" b="true" sz="3600" spc="-36">
                <a:solidFill>
                  <a:srgbClr val="BF2086"/>
                </a:solidFill>
                <a:latin typeface="Open Sans 1 Bold"/>
                <a:ea typeface="Open Sans 1 Bold"/>
                <a:cs typeface="Open Sans 1 Bold"/>
                <a:sym typeface="Open Sans 1 Bold"/>
              </a:rPr>
              <a:t>Наставники</a:t>
            </a:r>
          </a:p>
        </p:txBody>
      </p:sp>
      <p:grpSp>
        <p:nvGrpSpPr>
          <p:cNvPr name="Group 23" id="23"/>
          <p:cNvGrpSpPr/>
          <p:nvPr/>
        </p:nvGrpSpPr>
        <p:grpSpPr>
          <a:xfrm rot="0">
            <a:off x="1543357" y="7960066"/>
            <a:ext cx="4755502" cy="809471"/>
            <a:chOff x="0" y="0"/>
            <a:chExt cx="3044101" cy="518160"/>
          </a:xfrm>
        </p:grpSpPr>
        <p:sp>
          <p:nvSpPr>
            <p:cNvPr name="Freeform 24" id="24"/>
            <p:cNvSpPr/>
            <p:nvPr/>
          </p:nvSpPr>
          <p:spPr>
            <a:xfrm flipH="false" flipV="false" rot="0">
              <a:off x="6350" y="6350"/>
              <a:ext cx="3031401" cy="505460"/>
            </a:xfrm>
            <a:custGeom>
              <a:avLst/>
              <a:gdLst/>
              <a:ahLst/>
              <a:cxnLst/>
              <a:rect r="r" b="b" t="t" l="l"/>
              <a:pathLst>
                <a:path h="505460" w="3031401">
                  <a:moveTo>
                    <a:pt x="252730" y="0"/>
                  </a:moveTo>
                  <a:lnTo>
                    <a:pt x="2778671" y="0"/>
                  </a:lnTo>
                  <a:cubicBezTo>
                    <a:pt x="2918371" y="0"/>
                    <a:pt x="3031401" y="113030"/>
                    <a:pt x="3031401" y="252730"/>
                  </a:cubicBezTo>
                  <a:cubicBezTo>
                    <a:pt x="3031401" y="392430"/>
                    <a:pt x="2918371" y="505460"/>
                    <a:pt x="2778671" y="505460"/>
                  </a:cubicBezTo>
                  <a:lnTo>
                    <a:pt x="252730" y="505460"/>
                  </a:lnTo>
                  <a:cubicBezTo>
                    <a:pt x="113030" y="505460"/>
                    <a:pt x="0" y="392430"/>
                    <a:pt x="0" y="252730"/>
                  </a:cubicBezTo>
                  <a:cubicBezTo>
                    <a:pt x="0" y="113030"/>
                    <a:pt x="113030" y="0"/>
                    <a:pt x="252730" y="0"/>
                  </a:cubicBezTo>
                  <a:close/>
                </a:path>
              </a:pathLst>
            </a:custGeom>
            <a:solidFill>
              <a:srgbClr val="75B776"/>
            </a:solidFill>
          </p:spPr>
        </p:sp>
      </p:grpSp>
      <p:sp>
        <p:nvSpPr>
          <p:cNvPr name="TextBox 25" id="25"/>
          <p:cNvSpPr txBox="true"/>
          <p:nvPr/>
        </p:nvSpPr>
        <p:spPr>
          <a:xfrm rot="0">
            <a:off x="1880961" y="8024759"/>
            <a:ext cx="3939265" cy="613410"/>
          </a:xfrm>
          <a:prstGeom prst="rect">
            <a:avLst/>
          </a:prstGeom>
        </p:spPr>
        <p:txBody>
          <a:bodyPr anchor="t" rtlCol="false" tIns="0" lIns="0" bIns="0" rIns="0">
            <a:spAutoFit/>
          </a:bodyPr>
          <a:lstStyle/>
          <a:p>
            <a:pPr algn="ctr">
              <a:lnSpc>
                <a:spcPts val="5040"/>
              </a:lnSpc>
            </a:pPr>
            <a:r>
              <a:rPr lang="en-US" b="true" sz="3600">
                <a:solidFill>
                  <a:srgbClr val="FFFFFF"/>
                </a:solidFill>
                <a:latin typeface="Open Sans 2 Bold"/>
                <a:ea typeface="Open Sans 2 Bold"/>
                <a:cs typeface="Open Sans 2 Bold"/>
                <a:sym typeface="Open Sans 2 Bold"/>
                <a:hlinkClick r:id="rId4" tooltip="https://forms.yandex.ru/u/67ed1eae5056901747fc1da0/"/>
              </a:rPr>
              <a:t>ОТКЛИКНУТЬСЯ</a:t>
            </a:r>
          </a:p>
        </p:txBody>
      </p:sp>
      <p:grpSp>
        <p:nvGrpSpPr>
          <p:cNvPr name="Group 26" id="26"/>
          <p:cNvGrpSpPr/>
          <p:nvPr/>
        </p:nvGrpSpPr>
        <p:grpSpPr>
          <a:xfrm rot="0">
            <a:off x="6766913" y="7960066"/>
            <a:ext cx="4755502" cy="809471"/>
            <a:chOff x="0" y="0"/>
            <a:chExt cx="3044101" cy="518160"/>
          </a:xfrm>
        </p:grpSpPr>
        <p:sp>
          <p:nvSpPr>
            <p:cNvPr name="Freeform 27" id="27"/>
            <p:cNvSpPr/>
            <p:nvPr/>
          </p:nvSpPr>
          <p:spPr>
            <a:xfrm flipH="false" flipV="false" rot="0">
              <a:off x="6350" y="6350"/>
              <a:ext cx="3031401" cy="505460"/>
            </a:xfrm>
            <a:custGeom>
              <a:avLst/>
              <a:gdLst/>
              <a:ahLst/>
              <a:cxnLst/>
              <a:rect r="r" b="b" t="t" l="l"/>
              <a:pathLst>
                <a:path h="505460" w="3031401">
                  <a:moveTo>
                    <a:pt x="252730" y="0"/>
                  </a:moveTo>
                  <a:lnTo>
                    <a:pt x="2778671" y="0"/>
                  </a:lnTo>
                  <a:cubicBezTo>
                    <a:pt x="2918371" y="0"/>
                    <a:pt x="3031401" y="113030"/>
                    <a:pt x="3031401" y="252730"/>
                  </a:cubicBezTo>
                  <a:cubicBezTo>
                    <a:pt x="3031401" y="392430"/>
                    <a:pt x="2918371" y="505460"/>
                    <a:pt x="2778671" y="505460"/>
                  </a:cubicBezTo>
                  <a:lnTo>
                    <a:pt x="252730" y="505460"/>
                  </a:lnTo>
                  <a:cubicBezTo>
                    <a:pt x="113030" y="505460"/>
                    <a:pt x="0" y="392430"/>
                    <a:pt x="0" y="252730"/>
                  </a:cubicBezTo>
                  <a:cubicBezTo>
                    <a:pt x="0" y="113030"/>
                    <a:pt x="113030" y="0"/>
                    <a:pt x="252730" y="0"/>
                  </a:cubicBezTo>
                  <a:close/>
                </a:path>
              </a:pathLst>
            </a:custGeom>
            <a:solidFill>
              <a:srgbClr val="75B776"/>
            </a:solidFill>
          </p:spPr>
        </p:sp>
      </p:grpSp>
      <p:sp>
        <p:nvSpPr>
          <p:cNvPr name="TextBox 28" id="28"/>
          <p:cNvSpPr txBox="true"/>
          <p:nvPr/>
        </p:nvSpPr>
        <p:spPr>
          <a:xfrm rot="0">
            <a:off x="7104517" y="8024759"/>
            <a:ext cx="3939265" cy="613410"/>
          </a:xfrm>
          <a:prstGeom prst="rect">
            <a:avLst/>
          </a:prstGeom>
        </p:spPr>
        <p:txBody>
          <a:bodyPr anchor="t" rtlCol="false" tIns="0" lIns="0" bIns="0" rIns="0">
            <a:spAutoFit/>
          </a:bodyPr>
          <a:lstStyle/>
          <a:p>
            <a:pPr algn="ctr">
              <a:lnSpc>
                <a:spcPts val="5040"/>
              </a:lnSpc>
            </a:pPr>
            <a:r>
              <a:rPr lang="en-US" b="true" sz="3600">
                <a:solidFill>
                  <a:srgbClr val="FFFFFF"/>
                </a:solidFill>
                <a:latin typeface="Open Sans 2 Bold"/>
                <a:ea typeface="Open Sans 2 Bold"/>
                <a:cs typeface="Open Sans 2 Bold"/>
                <a:sym typeface="Open Sans 2 Bold"/>
                <a:hlinkClick r:id="rId5" tooltip="https://forms.yandex.ru/u/6806140084227c5577e68934/"/>
              </a:rPr>
              <a:t>ОТКЛИКНУТЬСЯ</a:t>
            </a:r>
          </a:p>
        </p:txBody>
      </p:sp>
      <p:grpSp>
        <p:nvGrpSpPr>
          <p:cNvPr name="Group 29" id="29"/>
          <p:cNvGrpSpPr/>
          <p:nvPr/>
        </p:nvGrpSpPr>
        <p:grpSpPr>
          <a:xfrm rot="0">
            <a:off x="11989140" y="3216105"/>
            <a:ext cx="4755502" cy="4343910"/>
            <a:chOff x="0" y="0"/>
            <a:chExt cx="2128141" cy="1943949"/>
          </a:xfrm>
        </p:grpSpPr>
        <p:sp>
          <p:nvSpPr>
            <p:cNvPr name="Freeform 30" id="30"/>
            <p:cNvSpPr/>
            <p:nvPr/>
          </p:nvSpPr>
          <p:spPr>
            <a:xfrm flipH="false" flipV="false" rot="0">
              <a:off x="0" y="0"/>
              <a:ext cx="2128141" cy="1943949"/>
            </a:xfrm>
            <a:custGeom>
              <a:avLst/>
              <a:gdLst/>
              <a:ahLst/>
              <a:cxnLst/>
              <a:rect r="r" b="b" t="t" l="l"/>
              <a:pathLst>
                <a:path h="1943949" w="2128141">
                  <a:moveTo>
                    <a:pt x="83028" y="0"/>
                  </a:moveTo>
                  <a:lnTo>
                    <a:pt x="2045113" y="0"/>
                  </a:lnTo>
                  <a:cubicBezTo>
                    <a:pt x="2090968" y="0"/>
                    <a:pt x="2128141" y="37173"/>
                    <a:pt x="2128141" y="83028"/>
                  </a:cubicBezTo>
                  <a:lnTo>
                    <a:pt x="2128141" y="1860921"/>
                  </a:lnTo>
                  <a:cubicBezTo>
                    <a:pt x="2128141" y="1882941"/>
                    <a:pt x="2119393" y="1904060"/>
                    <a:pt x="2103823" y="1919631"/>
                  </a:cubicBezTo>
                  <a:cubicBezTo>
                    <a:pt x="2088252" y="1935201"/>
                    <a:pt x="2067134" y="1943949"/>
                    <a:pt x="2045113" y="1943949"/>
                  </a:cubicBezTo>
                  <a:lnTo>
                    <a:pt x="83028" y="1943949"/>
                  </a:lnTo>
                  <a:cubicBezTo>
                    <a:pt x="37173" y="1943949"/>
                    <a:pt x="0" y="1906776"/>
                    <a:pt x="0" y="1860921"/>
                  </a:cubicBezTo>
                  <a:lnTo>
                    <a:pt x="0" y="83028"/>
                  </a:lnTo>
                  <a:cubicBezTo>
                    <a:pt x="0" y="37173"/>
                    <a:pt x="37173" y="0"/>
                    <a:pt x="83028" y="0"/>
                  </a:cubicBezTo>
                  <a:close/>
                </a:path>
              </a:pathLst>
            </a:custGeom>
            <a:solidFill>
              <a:srgbClr val="BF2086"/>
            </a:solidFill>
          </p:spPr>
        </p:sp>
        <p:sp>
          <p:nvSpPr>
            <p:cNvPr name="TextBox 31" id="31"/>
            <p:cNvSpPr txBox="true"/>
            <p:nvPr/>
          </p:nvSpPr>
          <p:spPr>
            <a:xfrm>
              <a:off x="0" y="-38100"/>
              <a:ext cx="2128141" cy="1982049"/>
            </a:xfrm>
            <a:prstGeom prst="rect">
              <a:avLst/>
            </a:prstGeom>
          </p:spPr>
          <p:txBody>
            <a:bodyPr anchor="ctr" rtlCol="false" tIns="50800" lIns="50800" bIns="50800" rIns="50800"/>
            <a:lstStyle/>
            <a:p>
              <a:pPr algn="ctr">
                <a:lnSpc>
                  <a:spcPts val="2659"/>
                </a:lnSpc>
              </a:pPr>
            </a:p>
          </p:txBody>
        </p:sp>
      </p:grpSp>
      <p:grpSp>
        <p:nvGrpSpPr>
          <p:cNvPr name="Group 32" id="32"/>
          <p:cNvGrpSpPr/>
          <p:nvPr/>
        </p:nvGrpSpPr>
        <p:grpSpPr>
          <a:xfrm rot="0">
            <a:off x="12157861" y="3418064"/>
            <a:ext cx="4418061" cy="709841"/>
            <a:chOff x="0" y="0"/>
            <a:chExt cx="1977132" cy="317662"/>
          </a:xfrm>
        </p:grpSpPr>
        <p:sp>
          <p:nvSpPr>
            <p:cNvPr name="Freeform 33" id="33"/>
            <p:cNvSpPr/>
            <p:nvPr/>
          </p:nvSpPr>
          <p:spPr>
            <a:xfrm flipH="false" flipV="false" rot="0">
              <a:off x="0" y="0"/>
              <a:ext cx="1977132" cy="317662"/>
            </a:xfrm>
            <a:custGeom>
              <a:avLst/>
              <a:gdLst/>
              <a:ahLst/>
              <a:cxnLst/>
              <a:rect r="r" b="b" t="t" l="l"/>
              <a:pathLst>
                <a:path h="317662" w="1977132">
                  <a:moveTo>
                    <a:pt x="89369" y="0"/>
                  </a:moveTo>
                  <a:lnTo>
                    <a:pt x="1887763" y="0"/>
                  </a:lnTo>
                  <a:cubicBezTo>
                    <a:pt x="1937120" y="0"/>
                    <a:pt x="1977132" y="40012"/>
                    <a:pt x="1977132" y="89369"/>
                  </a:cubicBezTo>
                  <a:lnTo>
                    <a:pt x="1977132" y="228293"/>
                  </a:lnTo>
                  <a:cubicBezTo>
                    <a:pt x="1977132" y="277650"/>
                    <a:pt x="1937120" y="317662"/>
                    <a:pt x="1887763" y="317662"/>
                  </a:cubicBezTo>
                  <a:lnTo>
                    <a:pt x="89369" y="317662"/>
                  </a:lnTo>
                  <a:cubicBezTo>
                    <a:pt x="40012" y="317662"/>
                    <a:pt x="0" y="277650"/>
                    <a:pt x="0" y="228293"/>
                  </a:cubicBezTo>
                  <a:lnTo>
                    <a:pt x="0" y="89369"/>
                  </a:lnTo>
                  <a:cubicBezTo>
                    <a:pt x="0" y="40012"/>
                    <a:pt x="40012" y="0"/>
                    <a:pt x="89369" y="0"/>
                  </a:cubicBezTo>
                  <a:close/>
                </a:path>
              </a:pathLst>
            </a:custGeom>
            <a:solidFill>
              <a:srgbClr val="FFFEF6"/>
            </a:solidFill>
          </p:spPr>
        </p:sp>
        <p:sp>
          <p:nvSpPr>
            <p:cNvPr name="TextBox 34" id="34"/>
            <p:cNvSpPr txBox="true"/>
            <p:nvPr/>
          </p:nvSpPr>
          <p:spPr>
            <a:xfrm>
              <a:off x="0" y="-38100"/>
              <a:ext cx="1977132" cy="355762"/>
            </a:xfrm>
            <a:prstGeom prst="rect">
              <a:avLst/>
            </a:prstGeom>
          </p:spPr>
          <p:txBody>
            <a:bodyPr anchor="ctr" rtlCol="false" tIns="50800" lIns="50800" bIns="50800" rIns="50800"/>
            <a:lstStyle/>
            <a:p>
              <a:pPr algn="ctr">
                <a:lnSpc>
                  <a:spcPts val="2659"/>
                </a:lnSpc>
              </a:pPr>
            </a:p>
          </p:txBody>
        </p:sp>
      </p:grpSp>
      <p:sp>
        <p:nvSpPr>
          <p:cNvPr name="TextBox 35" id="35"/>
          <p:cNvSpPr txBox="true"/>
          <p:nvPr/>
        </p:nvSpPr>
        <p:spPr>
          <a:xfrm rot="0">
            <a:off x="12305591" y="3519241"/>
            <a:ext cx="4101215" cy="502920"/>
          </a:xfrm>
          <a:prstGeom prst="rect">
            <a:avLst/>
          </a:prstGeom>
        </p:spPr>
        <p:txBody>
          <a:bodyPr anchor="t" rtlCol="false" tIns="0" lIns="0" bIns="0" rIns="0">
            <a:spAutoFit/>
          </a:bodyPr>
          <a:lstStyle/>
          <a:p>
            <a:pPr algn="ctr">
              <a:lnSpc>
                <a:spcPts val="3960"/>
              </a:lnSpc>
            </a:pPr>
            <a:r>
              <a:rPr lang="en-US" b="true" sz="3600" spc="-36">
                <a:solidFill>
                  <a:srgbClr val="BF2086"/>
                </a:solidFill>
                <a:latin typeface="Open Sans 1 Bold"/>
                <a:ea typeface="Open Sans 1 Bold"/>
                <a:cs typeface="Open Sans 1 Bold"/>
                <a:sym typeface="Open Sans 1 Bold"/>
              </a:rPr>
              <a:t>Менеджер</a:t>
            </a:r>
          </a:p>
        </p:txBody>
      </p:sp>
      <p:grpSp>
        <p:nvGrpSpPr>
          <p:cNvPr name="Group 36" id="36"/>
          <p:cNvGrpSpPr/>
          <p:nvPr/>
        </p:nvGrpSpPr>
        <p:grpSpPr>
          <a:xfrm rot="0">
            <a:off x="11989140" y="7954376"/>
            <a:ext cx="4755502" cy="809471"/>
            <a:chOff x="0" y="0"/>
            <a:chExt cx="3044101" cy="518160"/>
          </a:xfrm>
        </p:grpSpPr>
        <p:sp>
          <p:nvSpPr>
            <p:cNvPr name="Freeform 37" id="37"/>
            <p:cNvSpPr/>
            <p:nvPr/>
          </p:nvSpPr>
          <p:spPr>
            <a:xfrm flipH="false" flipV="false" rot="0">
              <a:off x="6350" y="6350"/>
              <a:ext cx="3031401" cy="505460"/>
            </a:xfrm>
            <a:custGeom>
              <a:avLst/>
              <a:gdLst/>
              <a:ahLst/>
              <a:cxnLst/>
              <a:rect r="r" b="b" t="t" l="l"/>
              <a:pathLst>
                <a:path h="505460" w="3031401">
                  <a:moveTo>
                    <a:pt x="252730" y="0"/>
                  </a:moveTo>
                  <a:lnTo>
                    <a:pt x="2778671" y="0"/>
                  </a:lnTo>
                  <a:cubicBezTo>
                    <a:pt x="2918371" y="0"/>
                    <a:pt x="3031401" y="113030"/>
                    <a:pt x="3031401" y="252730"/>
                  </a:cubicBezTo>
                  <a:cubicBezTo>
                    <a:pt x="3031401" y="392430"/>
                    <a:pt x="2918371" y="505460"/>
                    <a:pt x="2778671" y="505460"/>
                  </a:cubicBezTo>
                  <a:lnTo>
                    <a:pt x="252730" y="505460"/>
                  </a:lnTo>
                  <a:cubicBezTo>
                    <a:pt x="113030" y="505460"/>
                    <a:pt x="0" y="392430"/>
                    <a:pt x="0" y="252730"/>
                  </a:cubicBezTo>
                  <a:cubicBezTo>
                    <a:pt x="0" y="113030"/>
                    <a:pt x="113030" y="0"/>
                    <a:pt x="252730" y="0"/>
                  </a:cubicBezTo>
                  <a:close/>
                </a:path>
              </a:pathLst>
            </a:custGeom>
            <a:solidFill>
              <a:srgbClr val="75B776"/>
            </a:solidFill>
          </p:spPr>
        </p:sp>
      </p:grpSp>
      <p:sp>
        <p:nvSpPr>
          <p:cNvPr name="TextBox 38" id="38"/>
          <p:cNvSpPr txBox="true"/>
          <p:nvPr/>
        </p:nvSpPr>
        <p:spPr>
          <a:xfrm rot="0">
            <a:off x="12326744" y="8019069"/>
            <a:ext cx="3939265" cy="613410"/>
          </a:xfrm>
          <a:prstGeom prst="rect">
            <a:avLst/>
          </a:prstGeom>
        </p:spPr>
        <p:txBody>
          <a:bodyPr anchor="t" rtlCol="false" tIns="0" lIns="0" bIns="0" rIns="0">
            <a:spAutoFit/>
          </a:bodyPr>
          <a:lstStyle/>
          <a:p>
            <a:pPr algn="ctr">
              <a:lnSpc>
                <a:spcPts val="5040"/>
              </a:lnSpc>
            </a:pPr>
            <a:r>
              <a:rPr lang="en-US" b="true" sz="3600">
                <a:solidFill>
                  <a:srgbClr val="FFFFFF"/>
                </a:solidFill>
                <a:latin typeface="Open Sans 2 Bold"/>
                <a:ea typeface="Open Sans 2 Bold"/>
                <a:cs typeface="Open Sans 2 Bold"/>
                <a:sym typeface="Open Sans 2 Bold"/>
                <a:hlinkClick r:id="rId6" tooltip="https://forms.yandex.ru/u/685532a8eb6146e78d0eb84b"/>
              </a:rPr>
              <a:t>ОТКЛИКНУТЬСЯ</a:t>
            </a:r>
          </a:p>
        </p:txBody>
      </p:sp>
      <p:sp>
        <p:nvSpPr>
          <p:cNvPr name="TextBox 39" id="39"/>
          <p:cNvSpPr txBox="true"/>
          <p:nvPr/>
        </p:nvSpPr>
        <p:spPr>
          <a:xfrm rot="0">
            <a:off x="12132015" y="4472623"/>
            <a:ext cx="4441219" cy="2770505"/>
          </a:xfrm>
          <a:prstGeom prst="rect">
            <a:avLst/>
          </a:prstGeom>
        </p:spPr>
        <p:txBody>
          <a:bodyPr anchor="t" rtlCol="false" tIns="0" lIns="0" bIns="0" rIns="0">
            <a:spAutoFit/>
          </a:bodyPr>
          <a:lstStyle/>
          <a:p>
            <a:pPr algn="ctr">
              <a:lnSpc>
                <a:spcPts val="2199"/>
              </a:lnSpc>
            </a:pPr>
            <a:r>
              <a:rPr lang="en-US" sz="2199">
                <a:solidFill>
                  <a:srgbClr val="FFFFFF"/>
                </a:solidFill>
                <a:latin typeface="Open Sans 1"/>
                <a:ea typeface="Open Sans 1"/>
                <a:cs typeface="Open Sans 1"/>
                <a:sym typeface="Open Sans 1"/>
              </a:rPr>
              <a:t>по продажам готовит коммерческие предложения, выстраивает долгосрочную работу с клиентами, реализует произведенную руками выпускников интернатов продукцию, ищет новые рынки сбыта, обсуждает с командой Фонда новые концепции линейки товаров и их продаж</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411166" y="2952116"/>
            <a:ext cx="6509399" cy="3309798"/>
          </a:xfrm>
          <a:custGeom>
            <a:avLst/>
            <a:gdLst/>
            <a:ahLst/>
            <a:cxnLst/>
            <a:rect r="r" b="b" t="t" l="l"/>
            <a:pathLst>
              <a:path h="3309798" w="6509399">
                <a:moveTo>
                  <a:pt x="0" y="0"/>
                </a:moveTo>
                <a:lnTo>
                  <a:pt x="6509399" y="0"/>
                </a:lnTo>
                <a:lnTo>
                  <a:pt x="6509399" y="3309798"/>
                </a:lnTo>
                <a:lnTo>
                  <a:pt x="0" y="330979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866078" y="3596858"/>
            <a:ext cx="648622" cy="647624"/>
          </a:xfrm>
          <a:custGeom>
            <a:avLst/>
            <a:gdLst/>
            <a:ahLst/>
            <a:cxnLst/>
            <a:rect r="r" b="b" t="t" l="l"/>
            <a:pathLst>
              <a:path h="647624" w="648622">
                <a:moveTo>
                  <a:pt x="0" y="0"/>
                </a:moveTo>
                <a:lnTo>
                  <a:pt x="648622" y="0"/>
                </a:lnTo>
                <a:lnTo>
                  <a:pt x="648622" y="647624"/>
                </a:lnTo>
                <a:lnTo>
                  <a:pt x="0" y="647624"/>
                </a:lnTo>
                <a:lnTo>
                  <a:pt x="0" y="0"/>
                </a:lnTo>
                <a:close/>
              </a:path>
            </a:pathLst>
          </a:custGeom>
          <a:blipFill>
            <a:blip r:embed="rId4">
              <a:extLst>
                <a:ext uri="{96DAC541-7B7A-43D3-8B79-37D633B846F1}">
                  <asvg:svgBlip xmlns:asvg="http://schemas.microsoft.com/office/drawing/2016/SVG/main" r:embed="rId5"/>
                </a:ext>
              </a:extLst>
            </a:blip>
            <a:stretch>
              <a:fillRect l="0" t="0" r="0" b="-16797"/>
            </a:stretch>
          </a:blipFill>
        </p:spPr>
      </p:sp>
      <p:sp>
        <p:nvSpPr>
          <p:cNvPr name="Freeform 4" id="4"/>
          <p:cNvSpPr/>
          <p:nvPr/>
        </p:nvSpPr>
        <p:spPr>
          <a:xfrm flipH="false" flipV="false" rot="0">
            <a:off x="2866078" y="4396882"/>
            <a:ext cx="622305" cy="622305"/>
          </a:xfrm>
          <a:custGeom>
            <a:avLst/>
            <a:gdLst/>
            <a:ahLst/>
            <a:cxnLst/>
            <a:rect r="r" b="b" t="t" l="l"/>
            <a:pathLst>
              <a:path h="622305" w="622305">
                <a:moveTo>
                  <a:pt x="0" y="0"/>
                </a:moveTo>
                <a:lnTo>
                  <a:pt x="622304" y="0"/>
                </a:lnTo>
                <a:lnTo>
                  <a:pt x="622304" y="622304"/>
                </a:lnTo>
                <a:lnTo>
                  <a:pt x="0" y="62230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2883632" y="5171586"/>
            <a:ext cx="587195" cy="587195"/>
          </a:xfrm>
          <a:custGeom>
            <a:avLst/>
            <a:gdLst/>
            <a:ahLst/>
            <a:cxnLst/>
            <a:rect r="r" b="b" t="t" l="l"/>
            <a:pathLst>
              <a:path h="587195" w="587195">
                <a:moveTo>
                  <a:pt x="0" y="0"/>
                </a:moveTo>
                <a:lnTo>
                  <a:pt x="587196" y="0"/>
                </a:lnTo>
                <a:lnTo>
                  <a:pt x="587196" y="587196"/>
                </a:lnTo>
                <a:lnTo>
                  <a:pt x="0" y="58719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a:hlinkClick r:id="rId11" tooltip="https://blago-vrn.ru"/>
          </p:cNvPr>
          <p:cNvSpPr/>
          <p:nvPr/>
        </p:nvSpPr>
        <p:spPr>
          <a:xfrm flipH="false" flipV="false" rot="0">
            <a:off x="15104307" y="9307302"/>
            <a:ext cx="3399660" cy="1128793"/>
          </a:xfrm>
          <a:custGeom>
            <a:avLst/>
            <a:gdLst/>
            <a:ahLst/>
            <a:cxnLst/>
            <a:rect r="r" b="b" t="t" l="l"/>
            <a:pathLst>
              <a:path h="1128793" w="3399660">
                <a:moveTo>
                  <a:pt x="0" y="0"/>
                </a:moveTo>
                <a:lnTo>
                  <a:pt x="3399660" y="0"/>
                </a:lnTo>
                <a:lnTo>
                  <a:pt x="3399660" y="1128793"/>
                </a:lnTo>
                <a:lnTo>
                  <a:pt x="0" y="1128793"/>
                </a:lnTo>
                <a:lnTo>
                  <a:pt x="0" y="0"/>
                </a:lnTo>
                <a:close/>
              </a:path>
            </a:pathLst>
          </a:custGeom>
          <a:blipFill>
            <a:blip r:embed="rId10"/>
            <a:stretch>
              <a:fillRect l="0" t="0" r="0" b="0"/>
            </a:stretch>
          </a:blipFill>
        </p:spPr>
      </p:sp>
      <p:sp>
        <p:nvSpPr>
          <p:cNvPr name="Freeform 7" id="7"/>
          <p:cNvSpPr/>
          <p:nvPr/>
        </p:nvSpPr>
        <p:spPr>
          <a:xfrm flipH="false" flipV="false" rot="0">
            <a:off x="3640375" y="7161364"/>
            <a:ext cx="1980096" cy="1974273"/>
          </a:xfrm>
          <a:custGeom>
            <a:avLst/>
            <a:gdLst/>
            <a:ahLst/>
            <a:cxnLst/>
            <a:rect r="r" b="b" t="t" l="l"/>
            <a:pathLst>
              <a:path h="1974273" w="1980096">
                <a:moveTo>
                  <a:pt x="0" y="0"/>
                </a:moveTo>
                <a:lnTo>
                  <a:pt x="1980096" y="0"/>
                </a:lnTo>
                <a:lnTo>
                  <a:pt x="1980096" y="1974273"/>
                </a:lnTo>
                <a:lnTo>
                  <a:pt x="0" y="1974273"/>
                </a:lnTo>
                <a:lnTo>
                  <a:pt x="0" y="0"/>
                </a:lnTo>
                <a:close/>
              </a:path>
            </a:pathLst>
          </a:custGeom>
          <a:blipFill>
            <a:blip r:embed="rId12"/>
            <a:stretch>
              <a:fillRect l="-15265" t="-15458" r="-15265" b="-15458"/>
            </a:stretch>
          </a:blipFill>
        </p:spPr>
      </p:sp>
      <p:sp>
        <p:nvSpPr>
          <p:cNvPr name="Freeform 8" id="8"/>
          <p:cNvSpPr/>
          <p:nvPr/>
        </p:nvSpPr>
        <p:spPr>
          <a:xfrm flipH="false" flipV="false" rot="0">
            <a:off x="8117374" y="7161364"/>
            <a:ext cx="1988220" cy="1974273"/>
          </a:xfrm>
          <a:custGeom>
            <a:avLst/>
            <a:gdLst/>
            <a:ahLst/>
            <a:cxnLst/>
            <a:rect r="r" b="b" t="t" l="l"/>
            <a:pathLst>
              <a:path h="1974273" w="1988220">
                <a:moveTo>
                  <a:pt x="0" y="0"/>
                </a:moveTo>
                <a:lnTo>
                  <a:pt x="1988219" y="0"/>
                </a:lnTo>
                <a:lnTo>
                  <a:pt x="1988219" y="1974273"/>
                </a:lnTo>
                <a:lnTo>
                  <a:pt x="0" y="1974273"/>
                </a:lnTo>
                <a:lnTo>
                  <a:pt x="0" y="0"/>
                </a:lnTo>
                <a:close/>
              </a:path>
            </a:pathLst>
          </a:custGeom>
          <a:blipFill>
            <a:blip r:embed="rId13"/>
            <a:stretch>
              <a:fillRect l="-10657" t="-9959" r="-10657" b="-12213"/>
            </a:stretch>
          </a:blipFill>
        </p:spPr>
      </p:sp>
      <p:sp>
        <p:nvSpPr>
          <p:cNvPr name="Freeform 9" id="9"/>
          <p:cNvSpPr/>
          <p:nvPr/>
        </p:nvSpPr>
        <p:spPr>
          <a:xfrm flipH="false" flipV="false" rot="0">
            <a:off x="12641089" y="7161364"/>
            <a:ext cx="1981152" cy="1974273"/>
          </a:xfrm>
          <a:custGeom>
            <a:avLst/>
            <a:gdLst/>
            <a:ahLst/>
            <a:cxnLst/>
            <a:rect r="r" b="b" t="t" l="l"/>
            <a:pathLst>
              <a:path h="1974273" w="1981152">
                <a:moveTo>
                  <a:pt x="0" y="0"/>
                </a:moveTo>
                <a:lnTo>
                  <a:pt x="1981152" y="0"/>
                </a:lnTo>
                <a:lnTo>
                  <a:pt x="1981152" y="1974273"/>
                </a:lnTo>
                <a:lnTo>
                  <a:pt x="0" y="1974273"/>
                </a:lnTo>
                <a:lnTo>
                  <a:pt x="0" y="0"/>
                </a:lnTo>
                <a:close/>
              </a:path>
            </a:pathLst>
          </a:custGeom>
          <a:blipFill>
            <a:blip r:embed="rId14"/>
            <a:stretch>
              <a:fillRect l="-14875" t="-15425" r="-15161" b="-15064"/>
            </a:stretch>
          </a:blipFill>
        </p:spPr>
      </p:sp>
      <p:sp>
        <p:nvSpPr>
          <p:cNvPr name="TextBox 10" id="10"/>
          <p:cNvSpPr txBox="true"/>
          <p:nvPr/>
        </p:nvSpPr>
        <p:spPr>
          <a:xfrm rot="0">
            <a:off x="3640375" y="3601201"/>
            <a:ext cx="3254100" cy="553212"/>
          </a:xfrm>
          <a:prstGeom prst="rect">
            <a:avLst/>
          </a:prstGeom>
        </p:spPr>
        <p:txBody>
          <a:bodyPr anchor="t" rtlCol="false" tIns="0" lIns="0" bIns="0" rIns="0">
            <a:spAutoFit/>
          </a:bodyPr>
          <a:lstStyle/>
          <a:p>
            <a:pPr algn="l">
              <a:lnSpc>
                <a:spcPts val="4463"/>
              </a:lnSpc>
            </a:pPr>
            <a:r>
              <a:rPr lang="en-US" b="true" sz="3099">
                <a:solidFill>
                  <a:srgbClr val="525252"/>
                </a:solidFill>
                <a:latin typeface="Roboto Bold"/>
                <a:ea typeface="Roboto Bold"/>
                <a:cs typeface="Roboto Bold"/>
                <a:sym typeface="Roboto Bold"/>
              </a:rPr>
              <a:t>+7 951 550 51 22</a:t>
            </a:r>
          </a:p>
        </p:txBody>
      </p:sp>
      <p:sp>
        <p:nvSpPr>
          <p:cNvPr name="TextBox 11" id="11"/>
          <p:cNvSpPr txBox="true"/>
          <p:nvPr/>
        </p:nvSpPr>
        <p:spPr>
          <a:xfrm rot="0">
            <a:off x="3598930" y="4393442"/>
            <a:ext cx="3985931" cy="521335"/>
          </a:xfrm>
          <a:prstGeom prst="rect">
            <a:avLst/>
          </a:prstGeom>
        </p:spPr>
        <p:txBody>
          <a:bodyPr anchor="t" rtlCol="false" tIns="0" lIns="0" bIns="0" rIns="0">
            <a:spAutoFit/>
          </a:bodyPr>
          <a:lstStyle/>
          <a:p>
            <a:pPr algn="l">
              <a:lnSpc>
                <a:spcPts val="4340"/>
              </a:lnSpc>
              <a:spcBef>
                <a:spcPct val="0"/>
              </a:spcBef>
            </a:pPr>
            <a:r>
              <a:rPr lang="en-US" b="true" sz="3100">
                <a:solidFill>
                  <a:srgbClr val="525252"/>
                </a:solidFill>
                <a:latin typeface="Open Sans 1 Bold"/>
                <a:ea typeface="Open Sans 1 Bold"/>
                <a:cs typeface="Open Sans 1 Bold"/>
                <a:sym typeface="Open Sans 1 Bold"/>
              </a:rPr>
              <a:t>privet@blago-vrn.ru</a:t>
            </a:r>
          </a:p>
        </p:txBody>
      </p:sp>
      <p:sp>
        <p:nvSpPr>
          <p:cNvPr name="TextBox 12" id="12"/>
          <p:cNvSpPr txBox="true"/>
          <p:nvPr/>
        </p:nvSpPr>
        <p:spPr>
          <a:xfrm rot="0">
            <a:off x="8787960" y="4536584"/>
            <a:ext cx="5101490" cy="640080"/>
          </a:xfrm>
          <a:prstGeom prst="rect">
            <a:avLst/>
          </a:prstGeom>
        </p:spPr>
        <p:txBody>
          <a:bodyPr anchor="t" rtlCol="false" tIns="0" lIns="0" bIns="0" rIns="0">
            <a:spAutoFit/>
          </a:bodyPr>
          <a:lstStyle/>
          <a:p>
            <a:pPr algn="ctr">
              <a:lnSpc>
                <a:spcPts val="5580"/>
              </a:lnSpc>
            </a:pPr>
            <a:r>
              <a:rPr lang="en-US" b="true" sz="3100">
                <a:solidFill>
                  <a:srgbClr val="FFFFFF"/>
                </a:solidFill>
                <a:latin typeface="Open Sans 1 Bold"/>
                <a:ea typeface="Open Sans 1 Bold"/>
                <a:cs typeface="Open Sans 1 Bold"/>
                <a:sym typeface="Open Sans 1 Bold"/>
              </a:rPr>
              <a:t>Президент БФ “Благо”</a:t>
            </a:r>
          </a:p>
        </p:txBody>
      </p:sp>
      <p:sp>
        <p:nvSpPr>
          <p:cNvPr name="TextBox 13" id="13"/>
          <p:cNvSpPr txBox="true"/>
          <p:nvPr/>
        </p:nvSpPr>
        <p:spPr>
          <a:xfrm rot="0">
            <a:off x="9319199" y="3894533"/>
            <a:ext cx="4039012" cy="623697"/>
          </a:xfrm>
          <a:prstGeom prst="rect">
            <a:avLst/>
          </a:prstGeom>
        </p:spPr>
        <p:txBody>
          <a:bodyPr anchor="t" rtlCol="false" tIns="0" lIns="0" bIns="0" rIns="0">
            <a:spAutoFit/>
          </a:bodyPr>
          <a:lstStyle/>
          <a:p>
            <a:pPr algn="ctr">
              <a:lnSpc>
                <a:spcPts val="5183"/>
              </a:lnSpc>
            </a:pPr>
            <a:r>
              <a:rPr lang="en-US" b="true" sz="3599">
                <a:solidFill>
                  <a:srgbClr val="BF2086"/>
                </a:solidFill>
                <a:latin typeface="Open Sans 1 Bold"/>
                <a:ea typeface="Open Sans 1 Bold"/>
                <a:cs typeface="Open Sans 1 Bold"/>
                <a:sym typeface="Open Sans 1 Bold"/>
              </a:rPr>
              <a:t>Ирина Котова</a:t>
            </a:r>
          </a:p>
        </p:txBody>
      </p:sp>
      <p:sp>
        <p:nvSpPr>
          <p:cNvPr name="TextBox 14" id="14"/>
          <p:cNvSpPr txBox="true"/>
          <p:nvPr/>
        </p:nvSpPr>
        <p:spPr>
          <a:xfrm rot="0">
            <a:off x="3551305" y="5163331"/>
            <a:ext cx="1816238" cy="511810"/>
          </a:xfrm>
          <a:prstGeom prst="rect">
            <a:avLst/>
          </a:prstGeom>
        </p:spPr>
        <p:txBody>
          <a:bodyPr anchor="t" rtlCol="false" tIns="0" lIns="0" bIns="0" rIns="0">
            <a:spAutoFit/>
          </a:bodyPr>
          <a:lstStyle/>
          <a:p>
            <a:pPr algn="ctr">
              <a:lnSpc>
                <a:spcPts val="4339"/>
              </a:lnSpc>
            </a:pPr>
            <a:r>
              <a:rPr lang="en-US" b="true" sz="3099">
                <a:solidFill>
                  <a:srgbClr val="525252"/>
                </a:solidFill>
                <a:latin typeface="Open Sans 1 Bold"/>
                <a:ea typeface="Open Sans 1 Bold"/>
                <a:cs typeface="Open Sans 1 Bold"/>
                <a:sym typeface="Open Sans 1 Bold"/>
                <a:hlinkClick r:id="rId15" tooltip="https://vk.com/blagovrn"/>
              </a:rPr>
              <a:t>blagovrn</a:t>
            </a:r>
          </a:p>
        </p:txBody>
      </p:sp>
      <p:grpSp>
        <p:nvGrpSpPr>
          <p:cNvPr name="Group 15" id="15"/>
          <p:cNvGrpSpPr/>
          <p:nvPr/>
        </p:nvGrpSpPr>
        <p:grpSpPr>
          <a:xfrm rot="0">
            <a:off x="-1552660" y="503553"/>
            <a:ext cx="8041472" cy="1775809"/>
            <a:chOff x="0" y="0"/>
            <a:chExt cx="2117918" cy="467703"/>
          </a:xfrm>
        </p:grpSpPr>
        <p:sp>
          <p:nvSpPr>
            <p:cNvPr name="Freeform 16" id="16"/>
            <p:cNvSpPr/>
            <p:nvPr/>
          </p:nvSpPr>
          <p:spPr>
            <a:xfrm flipH="false" flipV="false" rot="0">
              <a:off x="0" y="0"/>
              <a:ext cx="2117918" cy="467703"/>
            </a:xfrm>
            <a:custGeom>
              <a:avLst/>
              <a:gdLst/>
              <a:ahLst/>
              <a:cxnLst/>
              <a:rect r="r" b="b" t="t" l="l"/>
              <a:pathLst>
                <a:path h="467703" w="2117918">
                  <a:moveTo>
                    <a:pt x="95312" y="0"/>
                  </a:moveTo>
                  <a:lnTo>
                    <a:pt x="2022606" y="0"/>
                  </a:lnTo>
                  <a:cubicBezTo>
                    <a:pt x="2047885" y="0"/>
                    <a:pt x="2072128" y="10042"/>
                    <a:pt x="2090002" y="27916"/>
                  </a:cubicBezTo>
                  <a:cubicBezTo>
                    <a:pt x="2107877" y="45791"/>
                    <a:pt x="2117918" y="70034"/>
                    <a:pt x="2117918" y="95312"/>
                  </a:cubicBezTo>
                  <a:lnTo>
                    <a:pt x="2117918" y="372391"/>
                  </a:lnTo>
                  <a:cubicBezTo>
                    <a:pt x="2117918" y="397669"/>
                    <a:pt x="2107877" y="421912"/>
                    <a:pt x="2090002" y="439786"/>
                  </a:cubicBezTo>
                  <a:cubicBezTo>
                    <a:pt x="2072128" y="457661"/>
                    <a:pt x="2047885" y="467703"/>
                    <a:pt x="2022606" y="467703"/>
                  </a:cubicBezTo>
                  <a:lnTo>
                    <a:pt x="95312" y="467703"/>
                  </a:lnTo>
                  <a:cubicBezTo>
                    <a:pt x="70034" y="467703"/>
                    <a:pt x="45791" y="457661"/>
                    <a:pt x="27916" y="439786"/>
                  </a:cubicBezTo>
                  <a:cubicBezTo>
                    <a:pt x="10042" y="421912"/>
                    <a:pt x="0" y="397669"/>
                    <a:pt x="0" y="372391"/>
                  </a:cubicBezTo>
                  <a:lnTo>
                    <a:pt x="0" y="95312"/>
                  </a:lnTo>
                  <a:cubicBezTo>
                    <a:pt x="0" y="70034"/>
                    <a:pt x="10042" y="45791"/>
                    <a:pt x="27916" y="27916"/>
                  </a:cubicBezTo>
                  <a:cubicBezTo>
                    <a:pt x="45791" y="10042"/>
                    <a:pt x="70034" y="0"/>
                    <a:pt x="95312" y="0"/>
                  </a:cubicBezTo>
                  <a:close/>
                </a:path>
              </a:pathLst>
            </a:custGeom>
            <a:solidFill>
              <a:srgbClr val="BF2086"/>
            </a:solidFill>
          </p:spPr>
        </p:sp>
        <p:sp>
          <p:nvSpPr>
            <p:cNvPr name="TextBox 17" id="17"/>
            <p:cNvSpPr txBox="true"/>
            <p:nvPr/>
          </p:nvSpPr>
          <p:spPr>
            <a:xfrm>
              <a:off x="0" y="-38100"/>
              <a:ext cx="2117918" cy="505803"/>
            </a:xfrm>
            <a:prstGeom prst="rect">
              <a:avLst/>
            </a:prstGeom>
          </p:spPr>
          <p:txBody>
            <a:bodyPr anchor="ctr" rtlCol="false" tIns="50800" lIns="50800" bIns="50800" rIns="50800"/>
            <a:lstStyle/>
            <a:p>
              <a:pPr algn="ctr">
                <a:lnSpc>
                  <a:spcPts val="2659"/>
                </a:lnSpc>
                <a:spcBef>
                  <a:spcPct val="0"/>
                </a:spcBef>
              </a:pPr>
            </a:p>
          </p:txBody>
        </p:sp>
      </p:grpSp>
      <p:sp>
        <p:nvSpPr>
          <p:cNvPr name="TextBox 18" id="18"/>
          <p:cNvSpPr txBox="true"/>
          <p:nvPr/>
        </p:nvSpPr>
        <p:spPr>
          <a:xfrm rot="0">
            <a:off x="1240098" y="916795"/>
            <a:ext cx="3736204" cy="854075"/>
          </a:xfrm>
          <a:prstGeom prst="rect">
            <a:avLst/>
          </a:prstGeom>
        </p:spPr>
        <p:txBody>
          <a:bodyPr anchor="t" rtlCol="false" tIns="0" lIns="0" bIns="0" rIns="0">
            <a:spAutoFit/>
          </a:bodyPr>
          <a:lstStyle/>
          <a:p>
            <a:pPr algn="just">
              <a:lnSpc>
                <a:spcPts val="6999"/>
              </a:lnSpc>
            </a:pPr>
            <a:r>
              <a:rPr lang="en-US" b="true" sz="4999">
                <a:solidFill>
                  <a:srgbClr val="FFFFFF"/>
                </a:solidFill>
                <a:latin typeface="Open Sans 1 Bold"/>
                <a:ea typeface="Open Sans 1 Bold"/>
                <a:cs typeface="Open Sans 1 Bold"/>
                <a:sym typeface="Open Sans 1 Bold"/>
              </a:rPr>
              <a:t>КОНТАКТЫ</a:t>
            </a:r>
          </a:p>
        </p:txBody>
      </p:sp>
      <p:sp>
        <p:nvSpPr>
          <p:cNvPr name="TextBox 19" id="19"/>
          <p:cNvSpPr txBox="true"/>
          <p:nvPr/>
        </p:nvSpPr>
        <p:spPr>
          <a:xfrm rot="0">
            <a:off x="2883632" y="9206347"/>
            <a:ext cx="3555249" cy="511810"/>
          </a:xfrm>
          <a:prstGeom prst="rect">
            <a:avLst/>
          </a:prstGeom>
        </p:spPr>
        <p:txBody>
          <a:bodyPr anchor="t" rtlCol="false" tIns="0" lIns="0" bIns="0" rIns="0">
            <a:spAutoFit/>
          </a:bodyPr>
          <a:lstStyle/>
          <a:p>
            <a:pPr algn="ctr">
              <a:lnSpc>
                <a:spcPts val="4339"/>
              </a:lnSpc>
            </a:pPr>
            <a:r>
              <a:rPr lang="en-US" b="true" sz="3099">
                <a:solidFill>
                  <a:srgbClr val="525252"/>
                </a:solidFill>
                <a:latin typeface="Open Sans 1 Bold"/>
                <a:ea typeface="Open Sans 1 Bold"/>
                <a:cs typeface="Open Sans 1 Bold"/>
                <a:sym typeface="Open Sans 1 Bold"/>
                <a:hlinkClick r:id="rId16" tooltip="https://trud.blago-vrn.ru"/>
              </a:rPr>
              <a:t>trud.blago-vrn.ru </a:t>
            </a:r>
          </a:p>
        </p:txBody>
      </p:sp>
      <p:sp>
        <p:nvSpPr>
          <p:cNvPr name="TextBox 20" id="20"/>
          <p:cNvSpPr txBox="true"/>
          <p:nvPr/>
        </p:nvSpPr>
        <p:spPr>
          <a:xfrm rot="0">
            <a:off x="6731169" y="9206347"/>
            <a:ext cx="4915867" cy="511810"/>
          </a:xfrm>
          <a:prstGeom prst="rect">
            <a:avLst/>
          </a:prstGeom>
        </p:spPr>
        <p:txBody>
          <a:bodyPr anchor="t" rtlCol="false" tIns="0" lIns="0" bIns="0" rIns="0">
            <a:spAutoFit/>
          </a:bodyPr>
          <a:lstStyle/>
          <a:p>
            <a:pPr algn="ctr">
              <a:lnSpc>
                <a:spcPts val="4339"/>
              </a:lnSpc>
              <a:spcBef>
                <a:spcPct val="0"/>
              </a:spcBef>
            </a:pPr>
            <a:r>
              <a:rPr lang="en-US" b="true" sz="3099">
                <a:solidFill>
                  <a:srgbClr val="525252"/>
                </a:solidFill>
                <a:latin typeface="Open Sans 1 Bold"/>
                <a:ea typeface="Open Sans 1 Bold"/>
                <a:cs typeface="Open Sans 1 Bold"/>
                <a:sym typeface="Open Sans 1 Bold"/>
                <a:hlinkClick r:id="rId17" tooltip="https://blago-vrn.ru/darunavik/"/>
              </a:rPr>
              <a:t>blago-vrn.ru/darunavik</a:t>
            </a:r>
          </a:p>
        </p:txBody>
      </p:sp>
      <p:sp>
        <p:nvSpPr>
          <p:cNvPr name="TextBox 21" id="21"/>
          <p:cNvSpPr txBox="true"/>
          <p:nvPr/>
        </p:nvSpPr>
        <p:spPr>
          <a:xfrm rot="0">
            <a:off x="11849250" y="9206347"/>
            <a:ext cx="3564830" cy="511810"/>
          </a:xfrm>
          <a:prstGeom prst="rect">
            <a:avLst/>
          </a:prstGeom>
        </p:spPr>
        <p:txBody>
          <a:bodyPr anchor="t" rtlCol="false" tIns="0" lIns="0" bIns="0" rIns="0">
            <a:spAutoFit/>
          </a:bodyPr>
          <a:lstStyle/>
          <a:p>
            <a:pPr algn="ctr">
              <a:lnSpc>
                <a:spcPts val="4339"/>
              </a:lnSpc>
              <a:spcBef>
                <a:spcPct val="0"/>
              </a:spcBef>
            </a:pPr>
            <a:r>
              <a:rPr lang="en-US" b="true" sz="3099">
                <a:solidFill>
                  <a:srgbClr val="525252"/>
                </a:solidFill>
                <a:latin typeface="Open Sans 1 Bold"/>
                <a:ea typeface="Open Sans 1 Bold"/>
                <a:cs typeface="Open Sans 1 Bold"/>
                <a:sym typeface="Open Sans 1 Bold"/>
                <a:hlinkClick r:id="rId18" tooltip="https://blago-vrn.ru"/>
              </a:rPr>
              <a:t>blago-vrn.ru </a:t>
            </a:r>
          </a:p>
        </p:txBody>
      </p:sp>
      <p:grpSp>
        <p:nvGrpSpPr>
          <p:cNvPr name="Group 22" id="22"/>
          <p:cNvGrpSpPr/>
          <p:nvPr/>
        </p:nvGrpSpPr>
        <p:grpSpPr>
          <a:xfrm rot="0">
            <a:off x="13519699" y="2670320"/>
            <a:ext cx="2552685" cy="2552685"/>
            <a:chOff x="0" y="0"/>
            <a:chExt cx="812800" cy="812800"/>
          </a:xfrm>
        </p:grpSpPr>
        <p:sp>
          <p:nvSpPr>
            <p:cNvPr name="Freeform 23" id="2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F2086"/>
            </a:solidFill>
            <a:ln w="12700">
              <a:solidFill>
                <a:srgbClr val="000000"/>
              </a:solidFill>
            </a:ln>
          </p:spPr>
        </p:sp>
      </p:grpSp>
      <p:grpSp>
        <p:nvGrpSpPr>
          <p:cNvPr name="Group 24" id="24"/>
          <p:cNvGrpSpPr>
            <a:grpSpLocks noChangeAspect="true"/>
          </p:cNvGrpSpPr>
          <p:nvPr/>
        </p:nvGrpSpPr>
        <p:grpSpPr>
          <a:xfrm rot="0">
            <a:off x="13650807" y="2797228"/>
            <a:ext cx="2298878" cy="2298869"/>
            <a:chOff x="0" y="0"/>
            <a:chExt cx="6350000" cy="6349975"/>
          </a:xfrm>
        </p:grpSpPr>
        <p:sp>
          <p:nvSpPr>
            <p:cNvPr name="Freeform 25" id="25"/>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9"/>
              <a:stretch>
                <a:fillRect l="0" t="0" r="0" b="0"/>
              </a:stretch>
            </a:blipFill>
          </p:spPr>
        </p:sp>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75B776"/>
        </a:solidFill>
      </p:bgPr>
    </p:bg>
    <p:spTree>
      <p:nvGrpSpPr>
        <p:cNvPr id="1" name=""/>
        <p:cNvGrpSpPr/>
        <p:nvPr/>
      </p:nvGrpSpPr>
      <p:grpSpPr>
        <a:xfrm>
          <a:off x="0" y="0"/>
          <a:ext cx="0" cy="0"/>
          <a:chOff x="0" y="0"/>
          <a:chExt cx="0" cy="0"/>
        </a:xfrm>
      </p:grpSpPr>
      <p:sp>
        <p:nvSpPr>
          <p:cNvPr name="Freeform 2" id="2"/>
          <p:cNvSpPr/>
          <p:nvPr/>
        </p:nvSpPr>
        <p:spPr>
          <a:xfrm flipH="true" flipV="false" rot="-9901702">
            <a:off x="-2419748" y="-701054"/>
            <a:ext cx="23037692" cy="14109846"/>
          </a:xfrm>
          <a:custGeom>
            <a:avLst/>
            <a:gdLst/>
            <a:ahLst/>
            <a:cxnLst/>
            <a:rect r="r" b="b" t="t" l="l"/>
            <a:pathLst>
              <a:path h="14109846" w="23037692">
                <a:moveTo>
                  <a:pt x="23037691" y="0"/>
                </a:moveTo>
                <a:lnTo>
                  <a:pt x="0" y="0"/>
                </a:lnTo>
                <a:lnTo>
                  <a:pt x="0" y="14109846"/>
                </a:lnTo>
                <a:lnTo>
                  <a:pt x="23037691" y="14109846"/>
                </a:lnTo>
                <a:lnTo>
                  <a:pt x="23037691" y="0"/>
                </a:lnTo>
                <a:close/>
              </a:path>
            </a:pathLst>
          </a:custGeom>
          <a:blipFill>
            <a:blip r:embed="rId2"/>
            <a:stretch>
              <a:fillRect l="0" t="0" r="0" b="0"/>
            </a:stretch>
          </a:blipFill>
        </p:spPr>
      </p:sp>
      <p:sp>
        <p:nvSpPr>
          <p:cNvPr name="Freeform 3" id="3">
            <a:hlinkClick r:id="rId4" tooltip="https://blago-vrn.ru"/>
          </p:cNvPr>
          <p:cNvSpPr/>
          <p:nvPr/>
        </p:nvSpPr>
        <p:spPr>
          <a:xfrm flipH="false" flipV="false" rot="0">
            <a:off x="2125557" y="2964314"/>
            <a:ext cx="4092283" cy="1321047"/>
          </a:xfrm>
          <a:custGeom>
            <a:avLst/>
            <a:gdLst/>
            <a:ahLst/>
            <a:cxnLst/>
            <a:rect r="r" b="b" t="t" l="l"/>
            <a:pathLst>
              <a:path h="1321047" w="4092283">
                <a:moveTo>
                  <a:pt x="0" y="0"/>
                </a:moveTo>
                <a:lnTo>
                  <a:pt x="4092283" y="0"/>
                </a:lnTo>
                <a:lnTo>
                  <a:pt x="4092283" y="1321047"/>
                </a:lnTo>
                <a:lnTo>
                  <a:pt x="0" y="1321047"/>
                </a:lnTo>
                <a:lnTo>
                  <a:pt x="0" y="0"/>
                </a:lnTo>
                <a:close/>
              </a:path>
            </a:pathLst>
          </a:custGeom>
          <a:blipFill>
            <a:blip r:embed="rId3"/>
            <a:stretch>
              <a:fillRect l="-9938" t="-50706" r="-8768" b="-56139"/>
            </a:stretch>
          </a:blipFill>
        </p:spPr>
      </p:sp>
      <p:sp>
        <p:nvSpPr>
          <p:cNvPr name="Freeform 4" id="4"/>
          <p:cNvSpPr/>
          <p:nvPr/>
        </p:nvSpPr>
        <p:spPr>
          <a:xfrm flipH="false" flipV="false" rot="0">
            <a:off x="8052001" y="-2881233"/>
            <a:ext cx="10235999" cy="13168233"/>
          </a:xfrm>
          <a:custGeom>
            <a:avLst/>
            <a:gdLst/>
            <a:ahLst/>
            <a:cxnLst/>
            <a:rect r="r" b="b" t="t" l="l"/>
            <a:pathLst>
              <a:path h="13168233" w="10235999">
                <a:moveTo>
                  <a:pt x="0" y="0"/>
                </a:moveTo>
                <a:lnTo>
                  <a:pt x="10235999" y="0"/>
                </a:lnTo>
                <a:lnTo>
                  <a:pt x="10235999" y="13168233"/>
                </a:lnTo>
                <a:lnTo>
                  <a:pt x="0" y="13168233"/>
                </a:lnTo>
                <a:lnTo>
                  <a:pt x="0" y="0"/>
                </a:lnTo>
                <a:close/>
              </a:path>
            </a:pathLst>
          </a:custGeom>
          <a:blipFill>
            <a:blip r:embed="rId5"/>
            <a:stretch>
              <a:fillRect l="0" t="-1630" r="0" b="-1630"/>
            </a:stretch>
          </a:blipFill>
        </p:spPr>
      </p:sp>
      <p:sp>
        <p:nvSpPr>
          <p:cNvPr name="TextBox 5" id="5"/>
          <p:cNvSpPr txBox="true"/>
          <p:nvPr/>
        </p:nvSpPr>
        <p:spPr>
          <a:xfrm rot="0">
            <a:off x="1028700" y="4687436"/>
            <a:ext cx="6285997" cy="2635250"/>
          </a:xfrm>
          <a:prstGeom prst="rect">
            <a:avLst/>
          </a:prstGeom>
        </p:spPr>
        <p:txBody>
          <a:bodyPr anchor="t" rtlCol="false" tIns="0" lIns="0" bIns="0" rIns="0">
            <a:spAutoFit/>
          </a:bodyPr>
          <a:lstStyle/>
          <a:p>
            <a:pPr algn="ctr">
              <a:lnSpc>
                <a:spcPts val="7000"/>
              </a:lnSpc>
            </a:pPr>
            <a:r>
              <a:rPr lang="en-US" sz="5000" b="true">
                <a:solidFill>
                  <a:srgbClr val="FFFFFF"/>
                </a:solidFill>
                <a:latin typeface="Open Sans 1 Bold"/>
                <a:ea typeface="Open Sans 1 Bold"/>
                <a:cs typeface="Open Sans 1 Bold"/>
                <a:sym typeface="Open Sans 1 Bold"/>
              </a:rPr>
              <a:t>БЛАГОДАРИМ</a:t>
            </a:r>
          </a:p>
          <a:p>
            <a:pPr algn="ctr">
              <a:lnSpc>
                <a:spcPts val="7000"/>
              </a:lnSpc>
              <a:spcBef>
                <a:spcPct val="0"/>
              </a:spcBef>
            </a:pPr>
            <a:r>
              <a:rPr lang="en-US" b="true" sz="5000">
                <a:solidFill>
                  <a:srgbClr val="FFFFFF"/>
                </a:solidFill>
                <a:latin typeface="Open Sans 1 Bold"/>
                <a:ea typeface="Open Sans 1 Bold"/>
                <a:cs typeface="Open Sans 1 Bold"/>
                <a:sym typeface="Open Sans 1 Bold"/>
              </a:rPr>
              <a:t>ЗА ВНИМАНИЕ И ПОДДЕРЖКУ!</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808710" y="503553"/>
            <a:ext cx="8297521" cy="1775809"/>
            <a:chOff x="0" y="0"/>
            <a:chExt cx="2185355" cy="467703"/>
          </a:xfrm>
        </p:grpSpPr>
        <p:sp>
          <p:nvSpPr>
            <p:cNvPr name="Freeform 3" id="3"/>
            <p:cNvSpPr/>
            <p:nvPr/>
          </p:nvSpPr>
          <p:spPr>
            <a:xfrm flipH="false" flipV="false" rot="0">
              <a:off x="0" y="0"/>
              <a:ext cx="2185355" cy="467703"/>
            </a:xfrm>
            <a:custGeom>
              <a:avLst/>
              <a:gdLst/>
              <a:ahLst/>
              <a:cxnLst/>
              <a:rect r="r" b="b" t="t" l="l"/>
              <a:pathLst>
                <a:path h="467703" w="2185355">
                  <a:moveTo>
                    <a:pt x="92371" y="0"/>
                  </a:moveTo>
                  <a:lnTo>
                    <a:pt x="2092984" y="0"/>
                  </a:lnTo>
                  <a:cubicBezTo>
                    <a:pt x="2117483" y="0"/>
                    <a:pt x="2140978" y="9732"/>
                    <a:pt x="2158301" y="27055"/>
                  </a:cubicBezTo>
                  <a:cubicBezTo>
                    <a:pt x="2175623" y="44378"/>
                    <a:pt x="2185355" y="67873"/>
                    <a:pt x="2185355" y="92371"/>
                  </a:cubicBezTo>
                  <a:lnTo>
                    <a:pt x="2185355" y="375332"/>
                  </a:lnTo>
                  <a:cubicBezTo>
                    <a:pt x="2185355" y="399830"/>
                    <a:pt x="2175623" y="423325"/>
                    <a:pt x="2158301" y="440648"/>
                  </a:cubicBezTo>
                  <a:cubicBezTo>
                    <a:pt x="2140978" y="457971"/>
                    <a:pt x="2117483" y="467703"/>
                    <a:pt x="2092984" y="467703"/>
                  </a:cubicBezTo>
                  <a:lnTo>
                    <a:pt x="92371" y="467703"/>
                  </a:lnTo>
                  <a:cubicBezTo>
                    <a:pt x="67873" y="467703"/>
                    <a:pt x="44378" y="457971"/>
                    <a:pt x="27055" y="440648"/>
                  </a:cubicBezTo>
                  <a:cubicBezTo>
                    <a:pt x="9732" y="423325"/>
                    <a:pt x="0" y="399830"/>
                    <a:pt x="0" y="375332"/>
                  </a:cubicBezTo>
                  <a:lnTo>
                    <a:pt x="0" y="92371"/>
                  </a:lnTo>
                  <a:cubicBezTo>
                    <a:pt x="0" y="67873"/>
                    <a:pt x="9732" y="44378"/>
                    <a:pt x="27055" y="27055"/>
                  </a:cubicBezTo>
                  <a:cubicBezTo>
                    <a:pt x="44378" y="9732"/>
                    <a:pt x="67873" y="0"/>
                    <a:pt x="92371" y="0"/>
                  </a:cubicBezTo>
                  <a:close/>
                </a:path>
              </a:pathLst>
            </a:custGeom>
            <a:solidFill>
              <a:srgbClr val="BF2086"/>
            </a:solidFill>
          </p:spPr>
        </p:sp>
        <p:sp>
          <p:nvSpPr>
            <p:cNvPr name="TextBox 4" id="4"/>
            <p:cNvSpPr txBox="true"/>
            <p:nvPr/>
          </p:nvSpPr>
          <p:spPr>
            <a:xfrm>
              <a:off x="0" y="-38100"/>
              <a:ext cx="2185355" cy="505803"/>
            </a:xfrm>
            <a:prstGeom prst="rect">
              <a:avLst/>
            </a:prstGeom>
          </p:spPr>
          <p:txBody>
            <a:bodyPr anchor="ctr" rtlCol="false" tIns="50800" lIns="50800" bIns="50800" rIns="50800"/>
            <a:lstStyle/>
            <a:p>
              <a:pPr algn="ctr">
                <a:lnSpc>
                  <a:spcPts val="2659"/>
                </a:lnSpc>
                <a:spcBef>
                  <a:spcPct val="0"/>
                </a:spcBef>
              </a:pPr>
            </a:p>
          </p:txBody>
        </p:sp>
      </p:grpSp>
      <p:sp>
        <p:nvSpPr>
          <p:cNvPr name="Freeform 5" id="5">
            <a:hlinkClick r:id="rId3" tooltip="https://blago-vrn.ru"/>
          </p:cNvPr>
          <p:cNvSpPr/>
          <p:nvPr/>
        </p:nvSpPr>
        <p:spPr>
          <a:xfrm flipH="false" flipV="false" rot="0">
            <a:off x="14888340" y="9158207"/>
            <a:ext cx="3399660" cy="1128793"/>
          </a:xfrm>
          <a:custGeom>
            <a:avLst/>
            <a:gdLst/>
            <a:ahLst/>
            <a:cxnLst/>
            <a:rect r="r" b="b" t="t" l="l"/>
            <a:pathLst>
              <a:path h="1128793" w="3399660">
                <a:moveTo>
                  <a:pt x="0" y="0"/>
                </a:moveTo>
                <a:lnTo>
                  <a:pt x="3399660" y="0"/>
                </a:lnTo>
                <a:lnTo>
                  <a:pt x="3399660" y="1128793"/>
                </a:lnTo>
                <a:lnTo>
                  <a:pt x="0" y="1128793"/>
                </a:lnTo>
                <a:lnTo>
                  <a:pt x="0" y="0"/>
                </a:lnTo>
                <a:close/>
              </a:path>
            </a:pathLst>
          </a:custGeom>
          <a:blipFill>
            <a:blip r:embed="rId2"/>
            <a:stretch>
              <a:fillRect l="0" t="0" r="0" b="0"/>
            </a:stretch>
          </a:blipFill>
        </p:spPr>
      </p:sp>
      <p:sp>
        <p:nvSpPr>
          <p:cNvPr name="Freeform 6" id="6"/>
          <p:cNvSpPr/>
          <p:nvPr/>
        </p:nvSpPr>
        <p:spPr>
          <a:xfrm flipH="true" flipV="false" rot="0">
            <a:off x="10682989" y="2690521"/>
            <a:ext cx="7500288" cy="3813630"/>
          </a:xfrm>
          <a:custGeom>
            <a:avLst/>
            <a:gdLst/>
            <a:ahLst/>
            <a:cxnLst/>
            <a:rect r="r" b="b" t="t" l="l"/>
            <a:pathLst>
              <a:path h="3813630" w="7500288">
                <a:moveTo>
                  <a:pt x="7500288" y="0"/>
                </a:moveTo>
                <a:lnTo>
                  <a:pt x="0" y="0"/>
                </a:lnTo>
                <a:lnTo>
                  <a:pt x="0" y="3813630"/>
                </a:lnTo>
                <a:lnTo>
                  <a:pt x="7500288" y="3813630"/>
                </a:lnTo>
                <a:lnTo>
                  <a:pt x="7500288"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5400000">
            <a:off x="13610901" y="6206529"/>
            <a:ext cx="921158" cy="278650"/>
          </a:xfrm>
          <a:custGeom>
            <a:avLst/>
            <a:gdLst/>
            <a:ahLst/>
            <a:cxnLst/>
            <a:rect r="r" b="b" t="t" l="l"/>
            <a:pathLst>
              <a:path h="278650" w="921158">
                <a:moveTo>
                  <a:pt x="0" y="0"/>
                </a:moveTo>
                <a:lnTo>
                  <a:pt x="921158" y="0"/>
                </a:lnTo>
                <a:lnTo>
                  <a:pt x="921158" y="278650"/>
                </a:lnTo>
                <a:lnTo>
                  <a:pt x="0" y="27865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104723" y="2554295"/>
            <a:ext cx="7499170" cy="3813061"/>
          </a:xfrm>
          <a:custGeom>
            <a:avLst/>
            <a:gdLst/>
            <a:ahLst/>
            <a:cxnLst/>
            <a:rect r="r" b="b" t="t" l="l"/>
            <a:pathLst>
              <a:path h="3813061" w="7499170">
                <a:moveTo>
                  <a:pt x="0" y="0"/>
                </a:moveTo>
                <a:lnTo>
                  <a:pt x="7499171" y="0"/>
                </a:lnTo>
                <a:lnTo>
                  <a:pt x="7499171" y="3813061"/>
                </a:lnTo>
                <a:lnTo>
                  <a:pt x="0" y="38130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5400000">
            <a:off x="3135420" y="6206529"/>
            <a:ext cx="921158" cy="278650"/>
          </a:xfrm>
          <a:custGeom>
            <a:avLst/>
            <a:gdLst/>
            <a:ahLst/>
            <a:cxnLst/>
            <a:rect r="r" b="b" t="t" l="l"/>
            <a:pathLst>
              <a:path h="278650" w="921158">
                <a:moveTo>
                  <a:pt x="0" y="0"/>
                </a:moveTo>
                <a:lnTo>
                  <a:pt x="921158" y="0"/>
                </a:lnTo>
                <a:lnTo>
                  <a:pt x="921158" y="278650"/>
                </a:lnTo>
                <a:lnTo>
                  <a:pt x="0" y="27865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933071" y="3246302"/>
            <a:ext cx="5041602" cy="998220"/>
          </a:xfrm>
          <a:prstGeom prst="rect">
            <a:avLst/>
          </a:prstGeom>
        </p:spPr>
        <p:txBody>
          <a:bodyPr anchor="t" rtlCol="false" tIns="0" lIns="0" bIns="0" rIns="0">
            <a:spAutoFit/>
          </a:bodyPr>
          <a:lstStyle/>
          <a:p>
            <a:pPr algn="ctr">
              <a:lnSpc>
                <a:spcPts val="3960"/>
              </a:lnSpc>
            </a:pPr>
            <a:r>
              <a:rPr lang="en-US" b="true" sz="3600" spc="-36">
                <a:solidFill>
                  <a:srgbClr val="FFFFFF"/>
                </a:solidFill>
                <a:latin typeface="Open Sans 1 Bold"/>
                <a:ea typeface="Open Sans 1 Bold"/>
                <a:cs typeface="Open Sans 1 Bold"/>
                <a:sym typeface="Open Sans 1 Bold"/>
              </a:rPr>
              <a:t>СОЦИАЛИЗАЦИЯ И</a:t>
            </a:r>
          </a:p>
          <a:p>
            <a:pPr algn="ctr">
              <a:lnSpc>
                <a:spcPts val="3960"/>
              </a:lnSpc>
            </a:pPr>
            <a:r>
              <a:rPr lang="en-US" b="true" sz="3600" spc="-36">
                <a:solidFill>
                  <a:srgbClr val="FFFFFF"/>
                </a:solidFill>
                <a:latin typeface="Open Sans 1 Bold"/>
                <a:ea typeface="Open Sans 1 Bold"/>
                <a:cs typeface="Open Sans 1 Bold"/>
                <a:sym typeface="Open Sans 1 Bold"/>
              </a:rPr>
              <a:t>ПРОФОРИЕНТАЦИЯ</a:t>
            </a:r>
          </a:p>
        </p:txBody>
      </p:sp>
      <p:sp>
        <p:nvSpPr>
          <p:cNvPr name="TextBox 11" id="11"/>
          <p:cNvSpPr txBox="true"/>
          <p:nvPr/>
        </p:nvSpPr>
        <p:spPr>
          <a:xfrm rot="0">
            <a:off x="12196711" y="6961489"/>
            <a:ext cx="5331380" cy="502920"/>
          </a:xfrm>
          <a:prstGeom prst="rect">
            <a:avLst/>
          </a:prstGeom>
        </p:spPr>
        <p:txBody>
          <a:bodyPr anchor="t" rtlCol="false" tIns="0" lIns="0" bIns="0" rIns="0">
            <a:spAutoFit/>
          </a:bodyPr>
          <a:lstStyle/>
          <a:p>
            <a:pPr algn="ctr">
              <a:lnSpc>
                <a:spcPts val="3960"/>
              </a:lnSpc>
            </a:pPr>
            <a:r>
              <a:rPr lang="en-US" b="true" sz="3600" spc="-36">
                <a:solidFill>
                  <a:srgbClr val="75B776"/>
                </a:solidFill>
                <a:latin typeface="Open Sans 1 Bold"/>
                <a:ea typeface="Open Sans 1 Bold"/>
                <a:cs typeface="Open Sans 1 Bold"/>
                <a:sym typeface="Open Sans 1 Bold"/>
              </a:rPr>
              <a:t>#ТочкаСборки_Благо</a:t>
            </a:r>
          </a:p>
        </p:txBody>
      </p:sp>
      <p:sp>
        <p:nvSpPr>
          <p:cNvPr name="TextBox 12" id="12"/>
          <p:cNvSpPr txBox="true"/>
          <p:nvPr/>
        </p:nvSpPr>
        <p:spPr>
          <a:xfrm rot="0">
            <a:off x="12268916" y="3251965"/>
            <a:ext cx="5041602" cy="998220"/>
          </a:xfrm>
          <a:prstGeom prst="rect">
            <a:avLst/>
          </a:prstGeom>
        </p:spPr>
        <p:txBody>
          <a:bodyPr anchor="t" rtlCol="false" tIns="0" lIns="0" bIns="0" rIns="0">
            <a:spAutoFit/>
          </a:bodyPr>
          <a:lstStyle/>
          <a:p>
            <a:pPr algn="ctr">
              <a:lnSpc>
                <a:spcPts val="3960"/>
              </a:lnSpc>
            </a:pPr>
            <a:r>
              <a:rPr lang="en-US" b="true" sz="3600" spc="-36">
                <a:solidFill>
                  <a:srgbClr val="FFFFFF"/>
                </a:solidFill>
                <a:latin typeface="Open Sans 1 Bold"/>
                <a:ea typeface="Open Sans 1 Bold"/>
                <a:cs typeface="Open Sans 1 Bold"/>
                <a:sym typeface="Open Sans 1 Bold"/>
              </a:rPr>
              <a:t>СОПРОВОЖДАЕМОЕ</a:t>
            </a:r>
          </a:p>
          <a:p>
            <a:pPr algn="ctr">
              <a:lnSpc>
                <a:spcPts val="3960"/>
              </a:lnSpc>
            </a:pPr>
            <a:r>
              <a:rPr lang="en-US" b="true" sz="3600" spc="-36">
                <a:solidFill>
                  <a:srgbClr val="FFFFFF"/>
                </a:solidFill>
                <a:latin typeface="Open Sans 1 Bold"/>
                <a:ea typeface="Open Sans 1 Bold"/>
                <a:cs typeface="Open Sans 1 Bold"/>
                <a:sym typeface="Open Sans 1 Bold"/>
              </a:rPr>
              <a:t>ТРУДОУСТРОЙСТВО</a:t>
            </a:r>
          </a:p>
        </p:txBody>
      </p:sp>
      <p:sp>
        <p:nvSpPr>
          <p:cNvPr name="TextBox 13" id="13"/>
          <p:cNvSpPr txBox="true"/>
          <p:nvPr/>
        </p:nvSpPr>
        <p:spPr>
          <a:xfrm rot="0">
            <a:off x="903748" y="6944044"/>
            <a:ext cx="5041602" cy="502920"/>
          </a:xfrm>
          <a:prstGeom prst="rect">
            <a:avLst/>
          </a:prstGeom>
        </p:spPr>
        <p:txBody>
          <a:bodyPr anchor="t" rtlCol="false" tIns="0" lIns="0" bIns="0" rIns="0">
            <a:spAutoFit/>
          </a:bodyPr>
          <a:lstStyle/>
          <a:p>
            <a:pPr algn="ctr">
              <a:lnSpc>
                <a:spcPts val="3960"/>
              </a:lnSpc>
            </a:pPr>
            <a:r>
              <a:rPr lang="en-US" b="true" sz="3600" spc="-36">
                <a:solidFill>
                  <a:srgbClr val="75B776"/>
                </a:solidFill>
                <a:latin typeface="Open Sans 1 Bold"/>
                <a:ea typeface="Open Sans 1 Bold"/>
                <a:cs typeface="Open Sans 1 Bold"/>
                <a:sym typeface="Open Sans 1 Bold"/>
              </a:rPr>
              <a:t>#ПодариНавык</a:t>
            </a:r>
          </a:p>
        </p:txBody>
      </p:sp>
      <p:grpSp>
        <p:nvGrpSpPr>
          <p:cNvPr name="Group 14" id="14"/>
          <p:cNvGrpSpPr/>
          <p:nvPr/>
        </p:nvGrpSpPr>
        <p:grpSpPr>
          <a:xfrm rot="0">
            <a:off x="5544812" y="4421122"/>
            <a:ext cx="3286226" cy="3286226"/>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5B776"/>
            </a:solidFill>
            <a:ln w="12700">
              <a:solidFill>
                <a:srgbClr val="000000"/>
              </a:solidFill>
            </a:ln>
          </p:spPr>
        </p:sp>
      </p:grpSp>
      <p:grpSp>
        <p:nvGrpSpPr>
          <p:cNvPr name="Group 16" id="16"/>
          <p:cNvGrpSpPr>
            <a:grpSpLocks noChangeAspect="true"/>
          </p:cNvGrpSpPr>
          <p:nvPr/>
        </p:nvGrpSpPr>
        <p:grpSpPr>
          <a:xfrm rot="0">
            <a:off x="5713596" y="4584499"/>
            <a:ext cx="2959485" cy="2959473"/>
            <a:chOff x="0" y="0"/>
            <a:chExt cx="6350000" cy="6349975"/>
          </a:xfrm>
        </p:grpSpPr>
        <p:sp>
          <p:nvSpPr>
            <p:cNvPr name="Freeform 17" id="17"/>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0" t="-16747" r="0" b="-16747"/>
              </a:stretch>
            </a:blipFill>
          </p:spPr>
        </p:sp>
      </p:grpSp>
      <p:sp>
        <p:nvSpPr>
          <p:cNvPr name="TextBox 18" id="18"/>
          <p:cNvSpPr txBox="true"/>
          <p:nvPr/>
        </p:nvSpPr>
        <p:spPr>
          <a:xfrm rot="0">
            <a:off x="1118533" y="4345487"/>
            <a:ext cx="4538907" cy="1396365"/>
          </a:xfrm>
          <a:prstGeom prst="rect">
            <a:avLst/>
          </a:prstGeom>
        </p:spPr>
        <p:txBody>
          <a:bodyPr anchor="t" rtlCol="false" tIns="0" lIns="0" bIns="0" rIns="0">
            <a:spAutoFit/>
          </a:bodyPr>
          <a:lstStyle/>
          <a:p>
            <a:pPr algn="ctr">
              <a:lnSpc>
                <a:spcPts val="3600"/>
              </a:lnSpc>
            </a:pPr>
            <a:r>
              <a:rPr lang="en-US" sz="3600" spc="-36">
                <a:solidFill>
                  <a:srgbClr val="FFFFFF"/>
                </a:solidFill>
                <a:latin typeface="Open Sans 1"/>
                <a:ea typeface="Open Sans 1"/>
                <a:cs typeface="Open Sans 1"/>
                <a:sym typeface="Open Sans 1"/>
              </a:rPr>
              <a:t>помощь в профессиональном</a:t>
            </a:r>
          </a:p>
          <a:p>
            <a:pPr algn="ctr">
              <a:lnSpc>
                <a:spcPts val="3600"/>
              </a:lnSpc>
            </a:pPr>
            <a:r>
              <a:rPr lang="en-US" sz="3600" spc="-36">
                <a:solidFill>
                  <a:srgbClr val="FFFFFF"/>
                </a:solidFill>
                <a:latin typeface="Open Sans 1"/>
                <a:ea typeface="Open Sans 1"/>
                <a:cs typeface="Open Sans 1"/>
                <a:sym typeface="Open Sans 1"/>
              </a:rPr>
              <a:t>самоопределении</a:t>
            </a:r>
          </a:p>
        </p:txBody>
      </p:sp>
      <p:sp>
        <p:nvSpPr>
          <p:cNvPr name="TextBox 19" id="19"/>
          <p:cNvSpPr txBox="true"/>
          <p:nvPr/>
        </p:nvSpPr>
        <p:spPr>
          <a:xfrm rot="0">
            <a:off x="933071" y="7908905"/>
            <a:ext cx="5325857" cy="939165"/>
          </a:xfrm>
          <a:prstGeom prst="rect">
            <a:avLst/>
          </a:prstGeom>
        </p:spPr>
        <p:txBody>
          <a:bodyPr anchor="t" rtlCol="false" tIns="0" lIns="0" bIns="0" rIns="0">
            <a:spAutoFit/>
          </a:bodyPr>
          <a:lstStyle/>
          <a:p>
            <a:pPr algn="ctr">
              <a:lnSpc>
                <a:spcPts val="3600"/>
              </a:lnSpc>
            </a:pPr>
            <a:r>
              <a:rPr lang="en-US" sz="3600" spc="-36">
                <a:solidFill>
                  <a:srgbClr val="525252"/>
                </a:solidFill>
                <a:latin typeface="Open Sans 1"/>
                <a:ea typeface="Open Sans 1"/>
                <a:cs typeface="Open Sans 1"/>
                <a:sym typeface="Open Sans 1"/>
              </a:rPr>
              <a:t>обучающие курсы</a:t>
            </a:r>
          </a:p>
          <a:p>
            <a:pPr algn="ctr">
              <a:lnSpc>
                <a:spcPts val="3600"/>
              </a:lnSpc>
            </a:pPr>
            <a:r>
              <a:rPr lang="en-US" sz="3600" spc="-36">
                <a:solidFill>
                  <a:srgbClr val="525252"/>
                </a:solidFill>
                <a:latin typeface="Open Sans 1"/>
                <a:ea typeface="Open Sans 1"/>
                <a:cs typeface="Open Sans 1"/>
                <a:sym typeface="Open Sans 1"/>
              </a:rPr>
              <a:t>более 15 направлений</a:t>
            </a:r>
          </a:p>
        </p:txBody>
      </p:sp>
      <p:sp>
        <p:nvSpPr>
          <p:cNvPr name="TextBox 20" id="20"/>
          <p:cNvSpPr txBox="true"/>
          <p:nvPr/>
        </p:nvSpPr>
        <p:spPr>
          <a:xfrm rot="0">
            <a:off x="12341600" y="7605062"/>
            <a:ext cx="5041602" cy="1396365"/>
          </a:xfrm>
          <a:prstGeom prst="rect">
            <a:avLst/>
          </a:prstGeom>
        </p:spPr>
        <p:txBody>
          <a:bodyPr anchor="t" rtlCol="false" tIns="0" lIns="0" bIns="0" rIns="0">
            <a:spAutoFit/>
          </a:bodyPr>
          <a:lstStyle/>
          <a:p>
            <a:pPr algn="ctr">
              <a:lnSpc>
                <a:spcPts val="3600"/>
              </a:lnSpc>
            </a:pPr>
            <a:r>
              <a:rPr lang="en-US" sz="3600" spc="-36">
                <a:solidFill>
                  <a:srgbClr val="525252"/>
                </a:solidFill>
                <a:latin typeface="Open Sans 1"/>
                <a:ea typeface="Open Sans 1"/>
                <a:cs typeface="Open Sans 1"/>
                <a:sym typeface="Open Sans 1"/>
              </a:rPr>
              <a:t>Центр подготовки к трудоустройству с трудовой мастерской</a:t>
            </a:r>
          </a:p>
        </p:txBody>
      </p:sp>
      <p:sp>
        <p:nvSpPr>
          <p:cNvPr name="TextBox 21" id="21"/>
          <p:cNvSpPr txBox="true"/>
          <p:nvPr/>
        </p:nvSpPr>
        <p:spPr>
          <a:xfrm rot="0">
            <a:off x="11758166" y="4427028"/>
            <a:ext cx="5769925" cy="1396365"/>
          </a:xfrm>
          <a:prstGeom prst="rect">
            <a:avLst/>
          </a:prstGeom>
        </p:spPr>
        <p:txBody>
          <a:bodyPr anchor="t" rtlCol="false" tIns="0" lIns="0" bIns="0" rIns="0">
            <a:spAutoFit/>
          </a:bodyPr>
          <a:lstStyle/>
          <a:p>
            <a:pPr algn="ctr">
              <a:lnSpc>
                <a:spcPts val="3600"/>
              </a:lnSpc>
            </a:pPr>
            <a:r>
              <a:rPr lang="en-US" sz="3600" spc="-36">
                <a:solidFill>
                  <a:srgbClr val="FFFFFF"/>
                </a:solidFill>
                <a:latin typeface="Open Sans 1"/>
                <a:ea typeface="Open Sans 1"/>
                <a:cs typeface="Open Sans 1"/>
                <a:sym typeface="Open Sans 1"/>
              </a:rPr>
              <a:t>экскурсии, стажировки и трудоустройство в компании-партнеры </a:t>
            </a:r>
          </a:p>
        </p:txBody>
      </p:sp>
      <p:grpSp>
        <p:nvGrpSpPr>
          <p:cNvPr name="Group 22" id="22"/>
          <p:cNvGrpSpPr/>
          <p:nvPr/>
        </p:nvGrpSpPr>
        <p:grpSpPr>
          <a:xfrm rot="0">
            <a:off x="8662255" y="2734833"/>
            <a:ext cx="3286226" cy="3286226"/>
            <a:chOff x="0" y="0"/>
            <a:chExt cx="812800" cy="812800"/>
          </a:xfrm>
        </p:grpSpPr>
        <p:sp>
          <p:nvSpPr>
            <p:cNvPr name="Freeform 23" id="2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5B776"/>
            </a:solidFill>
            <a:ln w="12700">
              <a:solidFill>
                <a:srgbClr val="000000"/>
              </a:solidFill>
            </a:ln>
          </p:spPr>
        </p:sp>
      </p:grpSp>
      <p:grpSp>
        <p:nvGrpSpPr>
          <p:cNvPr name="Group 24" id="24"/>
          <p:cNvGrpSpPr>
            <a:grpSpLocks noChangeAspect="true"/>
          </p:cNvGrpSpPr>
          <p:nvPr/>
        </p:nvGrpSpPr>
        <p:grpSpPr>
          <a:xfrm rot="0">
            <a:off x="8831039" y="2898210"/>
            <a:ext cx="2959485" cy="2959473"/>
            <a:chOff x="0" y="0"/>
            <a:chExt cx="6350000" cy="6349975"/>
          </a:xfrm>
        </p:grpSpPr>
        <p:sp>
          <p:nvSpPr>
            <p:cNvPr name="Freeform 25" id="25"/>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0" t="-16747" r="0" b="-16747"/>
              </a:stretch>
            </a:blipFill>
          </p:spPr>
        </p:sp>
      </p:grpSp>
      <p:sp>
        <p:nvSpPr>
          <p:cNvPr name="TextBox 26" id="26"/>
          <p:cNvSpPr txBox="true"/>
          <p:nvPr/>
        </p:nvSpPr>
        <p:spPr>
          <a:xfrm rot="0">
            <a:off x="864751" y="916795"/>
            <a:ext cx="4680062" cy="854075"/>
          </a:xfrm>
          <a:prstGeom prst="rect">
            <a:avLst/>
          </a:prstGeom>
        </p:spPr>
        <p:txBody>
          <a:bodyPr anchor="t" rtlCol="false" tIns="0" lIns="0" bIns="0" rIns="0">
            <a:spAutoFit/>
          </a:bodyPr>
          <a:lstStyle/>
          <a:p>
            <a:pPr algn="ctr">
              <a:lnSpc>
                <a:spcPts val="6999"/>
              </a:lnSpc>
            </a:pPr>
            <a:r>
              <a:rPr lang="en-US" b="true" sz="4999">
                <a:solidFill>
                  <a:srgbClr val="FFFFFF"/>
                </a:solidFill>
                <a:latin typeface="Open Sans 1 Bold"/>
                <a:ea typeface="Open Sans 1 Bold"/>
                <a:cs typeface="Open Sans 1 Bold"/>
                <a:sym typeface="Open Sans 1 Bold"/>
              </a:rPr>
              <a:t>ПРОГРАММЫ</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75B776"/>
        </a:solidFill>
      </p:bgPr>
    </p:bg>
    <p:spTree>
      <p:nvGrpSpPr>
        <p:cNvPr id="1" name=""/>
        <p:cNvGrpSpPr/>
        <p:nvPr/>
      </p:nvGrpSpPr>
      <p:grpSpPr>
        <a:xfrm>
          <a:off x="0" y="0"/>
          <a:ext cx="0" cy="0"/>
          <a:chOff x="0" y="0"/>
          <a:chExt cx="0" cy="0"/>
        </a:xfrm>
      </p:grpSpPr>
      <p:grpSp>
        <p:nvGrpSpPr>
          <p:cNvPr name="Group 2" id="2"/>
          <p:cNvGrpSpPr/>
          <p:nvPr/>
        </p:nvGrpSpPr>
        <p:grpSpPr>
          <a:xfrm rot="0">
            <a:off x="-1353511" y="503553"/>
            <a:ext cx="7842322" cy="1775809"/>
            <a:chOff x="0" y="0"/>
            <a:chExt cx="2065467" cy="467703"/>
          </a:xfrm>
        </p:grpSpPr>
        <p:sp>
          <p:nvSpPr>
            <p:cNvPr name="Freeform 3" id="3"/>
            <p:cNvSpPr/>
            <p:nvPr/>
          </p:nvSpPr>
          <p:spPr>
            <a:xfrm flipH="false" flipV="false" rot="0">
              <a:off x="0" y="0"/>
              <a:ext cx="2065468" cy="467703"/>
            </a:xfrm>
            <a:custGeom>
              <a:avLst/>
              <a:gdLst/>
              <a:ahLst/>
              <a:cxnLst/>
              <a:rect r="r" b="b" t="t" l="l"/>
              <a:pathLst>
                <a:path h="467703" w="2065468">
                  <a:moveTo>
                    <a:pt x="97733" y="0"/>
                  </a:moveTo>
                  <a:lnTo>
                    <a:pt x="1967735" y="0"/>
                  </a:lnTo>
                  <a:cubicBezTo>
                    <a:pt x="1993655" y="0"/>
                    <a:pt x="2018514" y="10297"/>
                    <a:pt x="2036842" y="28625"/>
                  </a:cubicBezTo>
                  <a:cubicBezTo>
                    <a:pt x="2055171" y="46954"/>
                    <a:pt x="2065468" y="71812"/>
                    <a:pt x="2065468" y="97733"/>
                  </a:cubicBezTo>
                  <a:lnTo>
                    <a:pt x="2065468" y="369970"/>
                  </a:lnTo>
                  <a:cubicBezTo>
                    <a:pt x="2065468" y="395890"/>
                    <a:pt x="2055171" y="420749"/>
                    <a:pt x="2036842" y="439078"/>
                  </a:cubicBezTo>
                  <a:cubicBezTo>
                    <a:pt x="2018514" y="457406"/>
                    <a:pt x="1993655" y="467703"/>
                    <a:pt x="1967735" y="467703"/>
                  </a:cubicBezTo>
                  <a:lnTo>
                    <a:pt x="97733" y="467703"/>
                  </a:lnTo>
                  <a:cubicBezTo>
                    <a:pt x="71812" y="467703"/>
                    <a:pt x="46954" y="457406"/>
                    <a:pt x="28625" y="439078"/>
                  </a:cubicBezTo>
                  <a:cubicBezTo>
                    <a:pt x="10297" y="420749"/>
                    <a:pt x="0" y="395890"/>
                    <a:pt x="0" y="369970"/>
                  </a:cubicBezTo>
                  <a:lnTo>
                    <a:pt x="0" y="97733"/>
                  </a:lnTo>
                  <a:cubicBezTo>
                    <a:pt x="0" y="71812"/>
                    <a:pt x="10297" y="46954"/>
                    <a:pt x="28625" y="28625"/>
                  </a:cubicBezTo>
                  <a:cubicBezTo>
                    <a:pt x="46954" y="10297"/>
                    <a:pt x="71812" y="0"/>
                    <a:pt x="97733" y="0"/>
                  </a:cubicBezTo>
                  <a:close/>
                </a:path>
              </a:pathLst>
            </a:custGeom>
            <a:solidFill>
              <a:srgbClr val="BF2086"/>
            </a:solidFill>
          </p:spPr>
        </p:sp>
        <p:sp>
          <p:nvSpPr>
            <p:cNvPr name="TextBox 4" id="4"/>
            <p:cNvSpPr txBox="true"/>
            <p:nvPr/>
          </p:nvSpPr>
          <p:spPr>
            <a:xfrm>
              <a:off x="0" y="-38100"/>
              <a:ext cx="2065467" cy="505803"/>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5663501" y="-126767"/>
            <a:ext cx="17726268" cy="9372764"/>
          </a:xfrm>
          <a:custGeom>
            <a:avLst/>
            <a:gdLst/>
            <a:ahLst/>
            <a:cxnLst/>
            <a:rect r="r" b="b" t="t" l="l"/>
            <a:pathLst>
              <a:path h="9372764" w="17726268">
                <a:moveTo>
                  <a:pt x="0" y="0"/>
                </a:moveTo>
                <a:lnTo>
                  <a:pt x="17726268" y="0"/>
                </a:lnTo>
                <a:lnTo>
                  <a:pt x="17726268" y="9372764"/>
                </a:lnTo>
                <a:lnTo>
                  <a:pt x="0" y="937276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664457" y="2726565"/>
            <a:ext cx="9269335" cy="2527935"/>
          </a:xfrm>
          <a:prstGeom prst="rect">
            <a:avLst/>
          </a:prstGeom>
        </p:spPr>
        <p:txBody>
          <a:bodyPr anchor="t" rtlCol="false" tIns="0" lIns="0" bIns="0" rIns="0">
            <a:spAutoFit/>
          </a:bodyPr>
          <a:lstStyle/>
          <a:p>
            <a:pPr algn="l" marL="777240" indent="-388620" lvl="1">
              <a:lnSpc>
                <a:spcPts val="5040"/>
              </a:lnSpc>
              <a:buFont typeface="Arial"/>
              <a:buChar char="•"/>
            </a:pPr>
            <a:r>
              <a:rPr lang="en-US" b="true" sz="3600">
                <a:solidFill>
                  <a:srgbClr val="FFFFFF"/>
                </a:solidFill>
                <a:latin typeface="Open Sans 1 Bold"/>
                <a:ea typeface="Open Sans 1 Bold"/>
                <a:cs typeface="Open Sans 1 Bold"/>
                <a:sym typeface="Open Sans 1 Bold"/>
              </a:rPr>
              <a:t>воспитанники и выпускники детских домов и школ-интернатов</a:t>
            </a:r>
          </a:p>
          <a:p>
            <a:pPr algn="l">
              <a:lnSpc>
                <a:spcPts val="5040"/>
              </a:lnSpc>
            </a:pPr>
            <a:r>
              <a:rPr lang="en-US" sz="3600" b="true">
                <a:solidFill>
                  <a:srgbClr val="FFFFFF"/>
                </a:solidFill>
                <a:latin typeface="Open Sans 1 Bold"/>
                <a:ea typeface="Open Sans 1 Bold"/>
                <a:cs typeface="Open Sans 1 Bold"/>
                <a:sym typeface="Open Sans 1 Bold"/>
              </a:rPr>
              <a:t>       г. Воронежа и области</a:t>
            </a:r>
            <a:r>
              <a:rPr lang="en-US" sz="3600" b="true">
                <a:solidFill>
                  <a:srgbClr val="FFFFFF"/>
                </a:solidFill>
                <a:latin typeface="Open Sans 1 Bold"/>
                <a:ea typeface="Open Sans 1 Bold"/>
                <a:cs typeface="Open Sans 1 Bold"/>
                <a:sym typeface="Open Sans 1 Bold"/>
              </a:rPr>
              <a:t> </a:t>
            </a:r>
          </a:p>
          <a:p>
            <a:pPr algn="l" marL="777240" indent="-388620" lvl="1">
              <a:lnSpc>
                <a:spcPts val="5040"/>
              </a:lnSpc>
              <a:buFont typeface="Arial"/>
              <a:buChar char="•"/>
            </a:pPr>
            <a:r>
              <a:rPr lang="en-US" b="true" sz="3600">
                <a:solidFill>
                  <a:srgbClr val="FFFFFF"/>
                </a:solidFill>
                <a:latin typeface="Open Sans 1 Bold"/>
                <a:ea typeface="Open Sans 1 Bold"/>
                <a:cs typeface="Open Sans 1 Bold"/>
                <a:sym typeface="Open Sans 1 Bold"/>
              </a:rPr>
              <a:t>подростки из числа сирот</a:t>
            </a:r>
          </a:p>
        </p:txBody>
      </p:sp>
      <p:sp>
        <p:nvSpPr>
          <p:cNvPr name="Freeform 7" id="7"/>
          <p:cNvSpPr/>
          <p:nvPr/>
        </p:nvSpPr>
        <p:spPr>
          <a:xfrm flipH="false" flipV="false" rot="0">
            <a:off x="9590781" y="851739"/>
            <a:ext cx="6656462" cy="4992346"/>
          </a:xfrm>
          <a:custGeom>
            <a:avLst/>
            <a:gdLst/>
            <a:ahLst/>
            <a:cxnLst/>
            <a:rect r="r" b="b" t="t" l="l"/>
            <a:pathLst>
              <a:path h="4992346" w="6656462">
                <a:moveTo>
                  <a:pt x="0" y="0"/>
                </a:moveTo>
                <a:lnTo>
                  <a:pt x="6656462" y="0"/>
                </a:lnTo>
                <a:lnTo>
                  <a:pt x="6656462" y="4992347"/>
                </a:lnTo>
                <a:lnTo>
                  <a:pt x="0" y="4992347"/>
                </a:lnTo>
                <a:lnTo>
                  <a:pt x="0" y="0"/>
                </a:lnTo>
                <a:close/>
              </a:path>
            </a:pathLst>
          </a:custGeom>
          <a:blipFill>
            <a:blip r:embed="rId4"/>
            <a:stretch>
              <a:fillRect l="0" t="0" r="0" b="0"/>
            </a:stretch>
          </a:blipFill>
        </p:spPr>
      </p:sp>
      <p:sp>
        <p:nvSpPr>
          <p:cNvPr name="Freeform 8" id="8"/>
          <p:cNvSpPr/>
          <p:nvPr/>
        </p:nvSpPr>
        <p:spPr>
          <a:xfrm flipH="false" flipV="false" rot="0">
            <a:off x="10376859" y="2483871"/>
            <a:ext cx="6457181" cy="4842886"/>
          </a:xfrm>
          <a:custGeom>
            <a:avLst/>
            <a:gdLst/>
            <a:ahLst/>
            <a:cxnLst/>
            <a:rect r="r" b="b" t="t" l="l"/>
            <a:pathLst>
              <a:path h="4842886" w="6457181">
                <a:moveTo>
                  <a:pt x="0" y="0"/>
                </a:moveTo>
                <a:lnTo>
                  <a:pt x="6457181" y="0"/>
                </a:lnTo>
                <a:lnTo>
                  <a:pt x="6457181" y="4842885"/>
                </a:lnTo>
                <a:lnTo>
                  <a:pt x="0" y="4842885"/>
                </a:lnTo>
                <a:lnTo>
                  <a:pt x="0" y="0"/>
                </a:lnTo>
                <a:close/>
              </a:path>
            </a:pathLst>
          </a:custGeom>
          <a:blipFill>
            <a:blip r:embed="rId5"/>
            <a:stretch>
              <a:fillRect l="0" t="0" r="0" b="0"/>
            </a:stretch>
          </a:blipFill>
        </p:spPr>
      </p:sp>
      <p:sp>
        <p:nvSpPr>
          <p:cNvPr name="Freeform 9" id="9"/>
          <p:cNvSpPr/>
          <p:nvPr/>
        </p:nvSpPr>
        <p:spPr>
          <a:xfrm flipH="false" flipV="false" rot="0">
            <a:off x="12919012" y="3347912"/>
            <a:ext cx="5793503" cy="4345127"/>
          </a:xfrm>
          <a:custGeom>
            <a:avLst/>
            <a:gdLst/>
            <a:ahLst/>
            <a:cxnLst/>
            <a:rect r="r" b="b" t="t" l="l"/>
            <a:pathLst>
              <a:path h="4345127" w="5793503">
                <a:moveTo>
                  <a:pt x="0" y="0"/>
                </a:moveTo>
                <a:lnTo>
                  <a:pt x="5793503" y="0"/>
                </a:lnTo>
                <a:lnTo>
                  <a:pt x="5793503" y="4345128"/>
                </a:lnTo>
                <a:lnTo>
                  <a:pt x="0" y="4345128"/>
                </a:lnTo>
                <a:lnTo>
                  <a:pt x="0" y="0"/>
                </a:lnTo>
                <a:close/>
              </a:path>
            </a:pathLst>
          </a:custGeom>
          <a:blipFill>
            <a:blip r:embed="rId6"/>
            <a:stretch>
              <a:fillRect l="0" t="0" r="0" b="0"/>
            </a:stretch>
          </a:blipFill>
        </p:spPr>
      </p:sp>
      <p:sp>
        <p:nvSpPr>
          <p:cNvPr name="Freeform 10" id="10"/>
          <p:cNvSpPr/>
          <p:nvPr/>
        </p:nvSpPr>
        <p:spPr>
          <a:xfrm flipH="true" flipV="false" rot="0">
            <a:off x="8254277" y="3998171"/>
            <a:ext cx="9329469" cy="5247826"/>
          </a:xfrm>
          <a:custGeom>
            <a:avLst/>
            <a:gdLst/>
            <a:ahLst/>
            <a:cxnLst/>
            <a:rect r="r" b="b" t="t" l="l"/>
            <a:pathLst>
              <a:path h="5247826" w="9329469">
                <a:moveTo>
                  <a:pt x="9329469" y="0"/>
                </a:moveTo>
                <a:lnTo>
                  <a:pt x="0" y="0"/>
                </a:lnTo>
                <a:lnTo>
                  <a:pt x="0" y="5247826"/>
                </a:lnTo>
                <a:lnTo>
                  <a:pt x="9329469" y="5247826"/>
                </a:lnTo>
                <a:lnTo>
                  <a:pt x="9329469" y="0"/>
                </a:lnTo>
                <a:close/>
              </a:path>
            </a:pathLst>
          </a:custGeom>
          <a:blipFill>
            <a:blip r:embed="rId7"/>
            <a:stretch>
              <a:fillRect l="0" t="0" r="0" b="0"/>
            </a:stretch>
          </a:blipFill>
        </p:spPr>
      </p:sp>
      <p:sp>
        <p:nvSpPr>
          <p:cNvPr name="TextBox 11" id="11"/>
          <p:cNvSpPr txBox="true"/>
          <p:nvPr/>
        </p:nvSpPr>
        <p:spPr>
          <a:xfrm rot="0">
            <a:off x="1141333" y="916795"/>
            <a:ext cx="4157791" cy="854075"/>
          </a:xfrm>
          <a:prstGeom prst="rect">
            <a:avLst/>
          </a:prstGeom>
        </p:spPr>
        <p:txBody>
          <a:bodyPr anchor="t" rtlCol="false" tIns="0" lIns="0" bIns="0" rIns="0">
            <a:spAutoFit/>
          </a:bodyPr>
          <a:lstStyle/>
          <a:p>
            <a:pPr algn="just">
              <a:lnSpc>
                <a:spcPts val="6999"/>
              </a:lnSpc>
            </a:pPr>
            <a:r>
              <a:rPr lang="en-US" b="true" sz="4999">
                <a:solidFill>
                  <a:srgbClr val="FFFFFF"/>
                </a:solidFill>
                <a:latin typeface="Open Sans 1 Bold"/>
                <a:ea typeface="Open Sans 1 Bold"/>
                <a:cs typeface="Open Sans 1 Bold"/>
                <a:sym typeface="Open Sans 1 Bold"/>
              </a:rPr>
              <a:t>УЧАСТНИКИ</a:t>
            </a:r>
          </a:p>
        </p:txBody>
      </p:sp>
      <p:grpSp>
        <p:nvGrpSpPr>
          <p:cNvPr name="Group 12" id="12"/>
          <p:cNvGrpSpPr/>
          <p:nvPr/>
        </p:nvGrpSpPr>
        <p:grpSpPr>
          <a:xfrm rot="0">
            <a:off x="10714809" y="6040770"/>
            <a:ext cx="4751481" cy="3592877"/>
            <a:chOff x="0" y="0"/>
            <a:chExt cx="1377094" cy="1041302"/>
          </a:xfrm>
        </p:grpSpPr>
        <p:sp>
          <p:nvSpPr>
            <p:cNvPr name="Freeform 13" id="13"/>
            <p:cNvSpPr/>
            <p:nvPr/>
          </p:nvSpPr>
          <p:spPr>
            <a:xfrm flipH="false" flipV="false" rot="0">
              <a:off x="0" y="0"/>
              <a:ext cx="1377094" cy="1041302"/>
            </a:xfrm>
            <a:custGeom>
              <a:avLst/>
              <a:gdLst/>
              <a:ahLst/>
              <a:cxnLst/>
              <a:rect r="r" b="b" t="t" l="l"/>
              <a:pathLst>
                <a:path h="1041302" w="1377094">
                  <a:moveTo>
                    <a:pt x="0" y="0"/>
                  </a:moveTo>
                  <a:lnTo>
                    <a:pt x="1377094" y="0"/>
                  </a:lnTo>
                  <a:lnTo>
                    <a:pt x="1377094" y="1041302"/>
                  </a:lnTo>
                  <a:lnTo>
                    <a:pt x="0" y="1041302"/>
                  </a:lnTo>
                  <a:close/>
                </a:path>
              </a:pathLst>
            </a:custGeom>
            <a:blipFill>
              <a:blip r:embed="rId8"/>
              <a:stretch>
                <a:fillRect l="-9263" t="-19340" r="-11203" b="0"/>
              </a:stretch>
            </a:blipFill>
          </p:spPr>
        </p:sp>
      </p:grpSp>
      <p:grpSp>
        <p:nvGrpSpPr>
          <p:cNvPr name="Group 14" id="14"/>
          <p:cNvGrpSpPr/>
          <p:nvPr/>
        </p:nvGrpSpPr>
        <p:grpSpPr>
          <a:xfrm rot="0">
            <a:off x="1028700" y="5587875"/>
            <a:ext cx="4814635" cy="738116"/>
            <a:chOff x="0" y="0"/>
            <a:chExt cx="3379891" cy="518160"/>
          </a:xfrm>
        </p:grpSpPr>
        <p:sp>
          <p:nvSpPr>
            <p:cNvPr name="Freeform 15" id="15"/>
            <p:cNvSpPr/>
            <p:nvPr/>
          </p:nvSpPr>
          <p:spPr>
            <a:xfrm flipH="false" flipV="false" rot="0">
              <a:off x="6350" y="6350"/>
              <a:ext cx="3367191" cy="505460"/>
            </a:xfrm>
            <a:custGeom>
              <a:avLst/>
              <a:gdLst/>
              <a:ahLst/>
              <a:cxnLst/>
              <a:rect r="r" b="b" t="t" l="l"/>
              <a:pathLst>
                <a:path h="505460" w="3367191">
                  <a:moveTo>
                    <a:pt x="252730" y="0"/>
                  </a:moveTo>
                  <a:lnTo>
                    <a:pt x="3114461" y="0"/>
                  </a:lnTo>
                  <a:cubicBezTo>
                    <a:pt x="3254161" y="0"/>
                    <a:pt x="3367191" y="113030"/>
                    <a:pt x="3367191" y="252730"/>
                  </a:cubicBezTo>
                  <a:cubicBezTo>
                    <a:pt x="3367191" y="392430"/>
                    <a:pt x="3254161" y="505460"/>
                    <a:pt x="3114461" y="505460"/>
                  </a:cubicBezTo>
                  <a:lnTo>
                    <a:pt x="252730" y="505460"/>
                  </a:lnTo>
                  <a:cubicBezTo>
                    <a:pt x="113030" y="505460"/>
                    <a:pt x="0" y="392430"/>
                    <a:pt x="0" y="252730"/>
                  </a:cubicBezTo>
                  <a:cubicBezTo>
                    <a:pt x="0" y="113030"/>
                    <a:pt x="113030" y="0"/>
                    <a:pt x="252730" y="0"/>
                  </a:cubicBezTo>
                  <a:close/>
                </a:path>
              </a:pathLst>
            </a:custGeom>
            <a:solidFill>
              <a:srgbClr val="FFFFFF"/>
            </a:solidFill>
          </p:spPr>
        </p:sp>
      </p:grpSp>
      <p:sp>
        <p:nvSpPr>
          <p:cNvPr name="TextBox 16" id="16"/>
          <p:cNvSpPr txBox="true"/>
          <p:nvPr/>
        </p:nvSpPr>
        <p:spPr>
          <a:xfrm rot="0">
            <a:off x="1244737" y="5724523"/>
            <a:ext cx="4382560" cy="502920"/>
          </a:xfrm>
          <a:prstGeom prst="rect">
            <a:avLst/>
          </a:prstGeom>
        </p:spPr>
        <p:txBody>
          <a:bodyPr anchor="t" rtlCol="false" tIns="0" lIns="0" bIns="0" rIns="0">
            <a:spAutoFit/>
          </a:bodyPr>
          <a:lstStyle/>
          <a:p>
            <a:pPr algn="ctr">
              <a:lnSpc>
                <a:spcPts val="3960"/>
              </a:lnSpc>
              <a:spcBef>
                <a:spcPct val="0"/>
              </a:spcBef>
            </a:pPr>
            <a:r>
              <a:rPr lang="en-US" b="true" sz="3600" spc="-36">
                <a:solidFill>
                  <a:srgbClr val="75B776"/>
                </a:solidFill>
                <a:latin typeface="Open Sans 1 Bold"/>
                <a:ea typeface="Open Sans 1 Bold"/>
                <a:cs typeface="Open Sans 1 Bold"/>
                <a:sym typeface="Open Sans 1 Bold"/>
              </a:rPr>
              <a:t>ВОЗРАСТ 10-27 ЛЕТ</a:t>
            </a:r>
          </a:p>
        </p:txBody>
      </p:sp>
      <p:sp>
        <p:nvSpPr>
          <p:cNvPr name="Freeform 17" id="17">
            <a:hlinkClick r:id="rId10" tooltip="https://blago-vrn.ru"/>
          </p:cNvPr>
          <p:cNvSpPr/>
          <p:nvPr/>
        </p:nvSpPr>
        <p:spPr>
          <a:xfrm flipH="false" flipV="false" rot="0">
            <a:off x="246129" y="9258300"/>
            <a:ext cx="3189888" cy="864262"/>
          </a:xfrm>
          <a:custGeom>
            <a:avLst/>
            <a:gdLst/>
            <a:ahLst/>
            <a:cxnLst/>
            <a:rect r="r" b="b" t="t" l="l"/>
            <a:pathLst>
              <a:path h="864262" w="3189888">
                <a:moveTo>
                  <a:pt x="0" y="0"/>
                </a:moveTo>
                <a:lnTo>
                  <a:pt x="3189888" y="0"/>
                </a:lnTo>
                <a:lnTo>
                  <a:pt x="3189888" y="864262"/>
                </a:lnTo>
                <a:lnTo>
                  <a:pt x="0" y="864262"/>
                </a:lnTo>
                <a:lnTo>
                  <a:pt x="0" y="0"/>
                </a:lnTo>
                <a:close/>
              </a:path>
            </a:pathLst>
          </a:custGeom>
          <a:blipFill>
            <a:blip r:embed="rId9"/>
            <a:stretch>
              <a:fillRect l="0" t="-51079" r="0" b="-56532"/>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7642524">
            <a:off x="5500347" y="1700913"/>
            <a:ext cx="17393529" cy="10652977"/>
          </a:xfrm>
          <a:custGeom>
            <a:avLst/>
            <a:gdLst/>
            <a:ahLst/>
            <a:cxnLst/>
            <a:rect r="r" b="b" t="t" l="l"/>
            <a:pathLst>
              <a:path h="10652977" w="17393529">
                <a:moveTo>
                  <a:pt x="0" y="0"/>
                </a:moveTo>
                <a:lnTo>
                  <a:pt x="17393529" y="0"/>
                </a:lnTo>
                <a:lnTo>
                  <a:pt x="17393529" y="10652977"/>
                </a:lnTo>
                <a:lnTo>
                  <a:pt x="0" y="10652977"/>
                </a:lnTo>
                <a:lnTo>
                  <a:pt x="0" y="0"/>
                </a:lnTo>
                <a:close/>
              </a:path>
            </a:pathLst>
          </a:custGeom>
          <a:blipFill>
            <a:blip r:embed="rId2"/>
            <a:stretch>
              <a:fillRect l="0" t="0" r="0" b="0"/>
            </a:stretch>
          </a:blipFill>
        </p:spPr>
      </p:sp>
      <p:sp>
        <p:nvSpPr>
          <p:cNvPr name="Freeform 3" id="3"/>
          <p:cNvSpPr/>
          <p:nvPr/>
        </p:nvSpPr>
        <p:spPr>
          <a:xfrm flipH="false" flipV="false" rot="0">
            <a:off x="10159075" y="2057021"/>
            <a:ext cx="5484509" cy="8229979"/>
          </a:xfrm>
          <a:custGeom>
            <a:avLst/>
            <a:gdLst/>
            <a:ahLst/>
            <a:cxnLst/>
            <a:rect r="r" b="b" t="t" l="l"/>
            <a:pathLst>
              <a:path h="8229979" w="5484509">
                <a:moveTo>
                  <a:pt x="0" y="0"/>
                </a:moveTo>
                <a:lnTo>
                  <a:pt x="5484509" y="0"/>
                </a:lnTo>
                <a:lnTo>
                  <a:pt x="5484509" y="8229979"/>
                </a:lnTo>
                <a:lnTo>
                  <a:pt x="0" y="8229979"/>
                </a:lnTo>
                <a:lnTo>
                  <a:pt x="0" y="0"/>
                </a:lnTo>
                <a:close/>
              </a:path>
            </a:pathLst>
          </a:custGeom>
          <a:blipFill>
            <a:blip r:embed="rId3"/>
            <a:stretch>
              <a:fillRect l="0" t="0" r="0" b="0"/>
            </a:stretch>
          </a:blipFill>
        </p:spPr>
      </p:sp>
      <p:grpSp>
        <p:nvGrpSpPr>
          <p:cNvPr name="Group 4" id="4"/>
          <p:cNvGrpSpPr/>
          <p:nvPr/>
        </p:nvGrpSpPr>
        <p:grpSpPr>
          <a:xfrm rot="0">
            <a:off x="-1751810" y="503553"/>
            <a:ext cx="9072232" cy="1775809"/>
            <a:chOff x="0" y="0"/>
            <a:chExt cx="2389394" cy="467703"/>
          </a:xfrm>
        </p:grpSpPr>
        <p:sp>
          <p:nvSpPr>
            <p:cNvPr name="Freeform 5" id="5"/>
            <p:cNvSpPr/>
            <p:nvPr/>
          </p:nvSpPr>
          <p:spPr>
            <a:xfrm flipH="false" flipV="false" rot="0">
              <a:off x="0" y="0"/>
              <a:ext cx="2389394" cy="467703"/>
            </a:xfrm>
            <a:custGeom>
              <a:avLst/>
              <a:gdLst/>
              <a:ahLst/>
              <a:cxnLst/>
              <a:rect r="r" b="b" t="t" l="l"/>
              <a:pathLst>
                <a:path h="467703" w="2389394">
                  <a:moveTo>
                    <a:pt x="84483" y="0"/>
                  </a:moveTo>
                  <a:lnTo>
                    <a:pt x="2304911" y="0"/>
                  </a:lnTo>
                  <a:cubicBezTo>
                    <a:pt x="2327318" y="0"/>
                    <a:pt x="2348806" y="8901"/>
                    <a:pt x="2364650" y="24745"/>
                  </a:cubicBezTo>
                  <a:cubicBezTo>
                    <a:pt x="2380494" y="40588"/>
                    <a:pt x="2389394" y="62077"/>
                    <a:pt x="2389394" y="84483"/>
                  </a:cubicBezTo>
                  <a:lnTo>
                    <a:pt x="2389394" y="383220"/>
                  </a:lnTo>
                  <a:cubicBezTo>
                    <a:pt x="2389394" y="405626"/>
                    <a:pt x="2380494" y="427115"/>
                    <a:pt x="2364650" y="442958"/>
                  </a:cubicBezTo>
                  <a:cubicBezTo>
                    <a:pt x="2348806" y="458802"/>
                    <a:pt x="2327318" y="467703"/>
                    <a:pt x="2304911" y="467703"/>
                  </a:cubicBezTo>
                  <a:lnTo>
                    <a:pt x="84483" y="467703"/>
                  </a:lnTo>
                  <a:cubicBezTo>
                    <a:pt x="62077" y="467703"/>
                    <a:pt x="40588" y="458802"/>
                    <a:pt x="24745" y="442958"/>
                  </a:cubicBezTo>
                  <a:cubicBezTo>
                    <a:pt x="8901" y="427115"/>
                    <a:pt x="0" y="405626"/>
                    <a:pt x="0" y="383220"/>
                  </a:cubicBezTo>
                  <a:lnTo>
                    <a:pt x="0" y="84483"/>
                  </a:lnTo>
                  <a:cubicBezTo>
                    <a:pt x="0" y="62077"/>
                    <a:pt x="8901" y="40588"/>
                    <a:pt x="24745" y="24745"/>
                  </a:cubicBezTo>
                  <a:cubicBezTo>
                    <a:pt x="40588" y="8901"/>
                    <a:pt x="62077" y="0"/>
                    <a:pt x="84483" y="0"/>
                  </a:cubicBezTo>
                  <a:close/>
                </a:path>
              </a:pathLst>
            </a:custGeom>
            <a:solidFill>
              <a:srgbClr val="BF2086"/>
            </a:solidFill>
          </p:spPr>
        </p:sp>
        <p:sp>
          <p:nvSpPr>
            <p:cNvPr name="TextBox 6" id="6"/>
            <p:cNvSpPr txBox="true"/>
            <p:nvPr/>
          </p:nvSpPr>
          <p:spPr>
            <a:xfrm>
              <a:off x="0" y="-38100"/>
              <a:ext cx="2389394" cy="505803"/>
            </a:xfrm>
            <a:prstGeom prst="rect">
              <a:avLst/>
            </a:prstGeom>
          </p:spPr>
          <p:txBody>
            <a:bodyPr anchor="ctr" rtlCol="false" tIns="50800" lIns="50800" bIns="50800" rIns="50800"/>
            <a:lstStyle/>
            <a:p>
              <a:pPr algn="ctr">
                <a:lnSpc>
                  <a:spcPts val="2659"/>
                </a:lnSpc>
                <a:spcBef>
                  <a:spcPct val="0"/>
                </a:spcBef>
              </a:pPr>
            </a:p>
          </p:txBody>
        </p:sp>
      </p:grpSp>
      <p:sp>
        <p:nvSpPr>
          <p:cNvPr name="Freeform 7" id="7">
            <a:hlinkClick r:id="rId5" tooltip="https://blago-vrn.ru"/>
          </p:cNvPr>
          <p:cNvSpPr/>
          <p:nvPr/>
        </p:nvSpPr>
        <p:spPr>
          <a:xfrm flipH="false" flipV="false" rot="0">
            <a:off x="15014064" y="9258300"/>
            <a:ext cx="3189888" cy="864262"/>
          </a:xfrm>
          <a:custGeom>
            <a:avLst/>
            <a:gdLst/>
            <a:ahLst/>
            <a:cxnLst/>
            <a:rect r="r" b="b" t="t" l="l"/>
            <a:pathLst>
              <a:path h="864262" w="3189888">
                <a:moveTo>
                  <a:pt x="0" y="0"/>
                </a:moveTo>
                <a:lnTo>
                  <a:pt x="3189888" y="0"/>
                </a:lnTo>
                <a:lnTo>
                  <a:pt x="3189888" y="864262"/>
                </a:lnTo>
                <a:lnTo>
                  <a:pt x="0" y="864262"/>
                </a:lnTo>
                <a:lnTo>
                  <a:pt x="0" y="0"/>
                </a:lnTo>
                <a:close/>
              </a:path>
            </a:pathLst>
          </a:custGeom>
          <a:blipFill>
            <a:blip r:embed="rId4"/>
            <a:stretch>
              <a:fillRect l="0" t="-51079" r="0" b="-56532"/>
            </a:stretch>
          </a:blipFill>
        </p:spPr>
      </p:sp>
      <p:sp>
        <p:nvSpPr>
          <p:cNvPr name="Freeform 8" id="8"/>
          <p:cNvSpPr/>
          <p:nvPr/>
        </p:nvSpPr>
        <p:spPr>
          <a:xfrm flipH="false" flipV="false" rot="0">
            <a:off x="38100" y="2557540"/>
            <a:ext cx="683921" cy="527241"/>
          </a:xfrm>
          <a:custGeom>
            <a:avLst/>
            <a:gdLst/>
            <a:ahLst/>
            <a:cxnLst/>
            <a:rect r="r" b="b" t="t" l="l"/>
            <a:pathLst>
              <a:path h="527241" w="683921">
                <a:moveTo>
                  <a:pt x="0" y="0"/>
                </a:moveTo>
                <a:lnTo>
                  <a:pt x="683921" y="0"/>
                </a:lnTo>
                <a:lnTo>
                  <a:pt x="683921" y="527241"/>
                </a:lnTo>
                <a:lnTo>
                  <a:pt x="0" y="52724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775106" y="2678761"/>
            <a:ext cx="10728666" cy="7011670"/>
          </a:xfrm>
          <a:prstGeom prst="rect">
            <a:avLst/>
          </a:prstGeom>
        </p:spPr>
        <p:txBody>
          <a:bodyPr anchor="t" rtlCol="false" tIns="0" lIns="0" bIns="0" rIns="0">
            <a:spAutoFit/>
          </a:bodyPr>
          <a:lstStyle/>
          <a:p>
            <a:pPr algn="just">
              <a:lnSpc>
                <a:spcPts val="3079"/>
              </a:lnSpc>
            </a:pPr>
            <a:r>
              <a:rPr lang="en-US" sz="2199" i="true">
                <a:solidFill>
                  <a:srgbClr val="525252"/>
                </a:solidFill>
                <a:latin typeface="Open Sans 1 Italics"/>
                <a:ea typeface="Open Sans 1 Italics"/>
                <a:cs typeface="Open Sans 1 Italics"/>
                <a:sym typeface="Open Sans 1 Italics"/>
              </a:rPr>
              <a:t> В мае 2025 года Фонд “Благо” отметил 18-ти летие. Эта цифра символизирует не только взросление, но и новые возможности и задачам, которые мы перед собой  поставили.</a:t>
            </a:r>
          </a:p>
          <a:p>
            <a:pPr algn="just">
              <a:lnSpc>
                <a:spcPts val="3079"/>
              </a:lnSpc>
            </a:pPr>
          </a:p>
          <a:p>
            <a:pPr algn="just">
              <a:lnSpc>
                <a:spcPts val="3079"/>
              </a:lnSpc>
            </a:pPr>
            <a:r>
              <a:rPr lang="en-US" sz="2199" i="true">
                <a:solidFill>
                  <a:srgbClr val="525252"/>
                </a:solidFill>
                <a:latin typeface="Open Sans 1 Italics"/>
                <a:ea typeface="Open Sans 1 Italics"/>
                <a:cs typeface="Open Sans 1 Italics"/>
                <a:sym typeface="Open Sans 1 Italics"/>
              </a:rPr>
              <a:t>К сожалению, мы наблюдаем, что работы по социальной адаптации выпускников интернатов в нашей стране все еще недостаточно. Многие молодые люди оказываются неготовыми к самостоятельной жизни, сталкиваясь с трудностями в поиске работы и интеграции в общество.</a:t>
            </a:r>
          </a:p>
          <a:p>
            <a:pPr algn="just">
              <a:lnSpc>
                <a:spcPts val="3079"/>
              </a:lnSpc>
            </a:pPr>
          </a:p>
          <a:p>
            <a:pPr algn="just">
              <a:lnSpc>
                <a:spcPts val="3079"/>
              </a:lnSpc>
            </a:pPr>
            <a:r>
              <a:rPr lang="en-US" sz="2199" i="true">
                <a:solidFill>
                  <a:srgbClr val="525252"/>
                </a:solidFill>
                <a:latin typeface="Open Sans 1 Italics"/>
                <a:ea typeface="Open Sans 1 Italics"/>
                <a:cs typeface="Open Sans 1 Italics"/>
                <a:sym typeface="Open Sans 1 Italics"/>
              </a:rPr>
              <a:t>В связи с этим наш Фонд принял решение о запуске нового проекта, который, мы надеемся, окажет значимую поддержку нашим выпускникам. С 1 июля мы открываем трудовые мастерские, где ребята смогут получить практические навыки, необходимые для успешного трудоустройства. Это не просто место работы, но и пространство для обучения, развития и общения.</a:t>
            </a:r>
          </a:p>
          <a:p>
            <a:pPr algn="just">
              <a:lnSpc>
                <a:spcPts val="3079"/>
              </a:lnSpc>
            </a:pPr>
          </a:p>
          <a:p>
            <a:pPr algn="just">
              <a:lnSpc>
                <a:spcPts val="3079"/>
              </a:lnSpc>
            </a:pPr>
            <a:r>
              <a:rPr lang="en-US" sz="2199" i="true">
                <a:solidFill>
                  <a:srgbClr val="525252"/>
                </a:solidFill>
                <a:latin typeface="Open Sans 1 Italics"/>
                <a:ea typeface="Open Sans 1 Italics"/>
                <a:cs typeface="Open Sans 1 Italics"/>
                <a:sym typeface="Open Sans 1 Italics"/>
              </a:rPr>
              <a:t>Мы уверены, что совместными усилиями сможем помочь  выпускникам интернатов  стать уверенными в себе и готовыми к новым вызовам. Давайте вместе сделаем шаг навстречу светлому будущему для каждого из них!</a:t>
            </a:r>
          </a:p>
        </p:txBody>
      </p:sp>
      <p:sp>
        <p:nvSpPr>
          <p:cNvPr name="TextBox 10" id="10"/>
          <p:cNvSpPr txBox="true"/>
          <p:nvPr/>
        </p:nvSpPr>
        <p:spPr>
          <a:xfrm rot="0">
            <a:off x="13898948" y="3816301"/>
            <a:ext cx="4106425" cy="502920"/>
          </a:xfrm>
          <a:prstGeom prst="rect">
            <a:avLst/>
          </a:prstGeom>
        </p:spPr>
        <p:txBody>
          <a:bodyPr anchor="t" rtlCol="false" tIns="0" lIns="0" bIns="0" rIns="0">
            <a:spAutoFit/>
          </a:bodyPr>
          <a:lstStyle/>
          <a:p>
            <a:pPr algn="ctr">
              <a:lnSpc>
                <a:spcPts val="3960"/>
              </a:lnSpc>
            </a:pPr>
            <a:r>
              <a:rPr lang="en-US" sz="3600" spc="-36">
                <a:solidFill>
                  <a:srgbClr val="FFFFFF"/>
                </a:solidFill>
                <a:latin typeface="Open Sans 1"/>
                <a:ea typeface="Open Sans 1"/>
                <a:cs typeface="Open Sans 1"/>
                <a:sym typeface="Open Sans 1"/>
              </a:rPr>
              <a:t>Президент Фонда</a:t>
            </a:r>
          </a:p>
        </p:txBody>
      </p:sp>
      <p:sp>
        <p:nvSpPr>
          <p:cNvPr name="TextBox 11" id="11"/>
          <p:cNvSpPr txBox="true"/>
          <p:nvPr/>
        </p:nvSpPr>
        <p:spPr>
          <a:xfrm rot="0">
            <a:off x="13970718" y="3275281"/>
            <a:ext cx="3345732" cy="502920"/>
          </a:xfrm>
          <a:prstGeom prst="rect">
            <a:avLst/>
          </a:prstGeom>
        </p:spPr>
        <p:txBody>
          <a:bodyPr anchor="t" rtlCol="false" tIns="0" lIns="0" bIns="0" rIns="0">
            <a:spAutoFit/>
          </a:bodyPr>
          <a:lstStyle/>
          <a:p>
            <a:pPr algn="ctr">
              <a:lnSpc>
                <a:spcPts val="3960"/>
              </a:lnSpc>
            </a:pPr>
            <a:r>
              <a:rPr lang="en-US" b="true" sz="3600" spc="-36">
                <a:solidFill>
                  <a:srgbClr val="FFFFFF"/>
                </a:solidFill>
                <a:latin typeface="Open Sans 1 Bold"/>
                <a:ea typeface="Open Sans 1 Bold"/>
                <a:cs typeface="Open Sans 1 Bold"/>
                <a:sym typeface="Open Sans 1 Bold"/>
              </a:rPr>
              <a:t>Ирина Котова</a:t>
            </a:r>
          </a:p>
        </p:txBody>
      </p:sp>
      <p:sp>
        <p:nvSpPr>
          <p:cNvPr name="TextBox 12" id="12"/>
          <p:cNvSpPr txBox="true"/>
          <p:nvPr/>
        </p:nvSpPr>
        <p:spPr>
          <a:xfrm rot="0">
            <a:off x="775106" y="916795"/>
            <a:ext cx="5784587" cy="854075"/>
          </a:xfrm>
          <a:prstGeom prst="rect">
            <a:avLst/>
          </a:prstGeom>
        </p:spPr>
        <p:txBody>
          <a:bodyPr anchor="t" rtlCol="false" tIns="0" lIns="0" bIns="0" rIns="0">
            <a:spAutoFit/>
          </a:bodyPr>
          <a:lstStyle/>
          <a:p>
            <a:pPr algn="just">
              <a:lnSpc>
                <a:spcPts val="6999"/>
              </a:lnSpc>
            </a:pPr>
            <a:r>
              <a:rPr lang="en-US" b="true" sz="4999">
                <a:solidFill>
                  <a:srgbClr val="FFFFFF"/>
                </a:solidFill>
                <a:latin typeface="Open Sans 1 Bold"/>
                <a:ea typeface="Open Sans 1 Bold"/>
                <a:cs typeface="Open Sans 1 Bold"/>
                <a:sym typeface="Open Sans 1 Bold"/>
              </a:rPr>
              <a:t>БЛАГОДАРНОСТЬ</a:t>
            </a:r>
          </a:p>
        </p:txBody>
      </p:sp>
      <p:sp>
        <p:nvSpPr>
          <p:cNvPr name="Freeform 13" id="13"/>
          <p:cNvSpPr/>
          <p:nvPr/>
        </p:nvSpPr>
        <p:spPr>
          <a:xfrm flipH="false" flipV="false" rot="-10800000">
            <a:off x="10550090" y="9426810"/>
            <a:ext cx="683921" cy="527241"/>
          </a:xfrm>
          <a:custGeom>
            <a:avLst/>
            <a:gdLst/>
            <a:ahLst/>
            <a:cxnLst/>
            <a:rect r="r" b="b" t="t" l="l"/>
            <a:pathLst>
              <a:path h="527241" w="683921">
                <a:moveTo>
                  <a:pt x="0" y="0"/>
                </a:moveTo>
                <a:lnTo>
                  <a:pt x="683922" y="0"/>
                </a:lnTo>
                <a:lnTo>
                  <a:pt x="683922" y="527242"/>
                </a:lnTo>
                <a:lnTo>
                  <a:pt x="0" y="52724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75B776"/>
        </a:solidFill>
      </p:bgPr>
    </p:bg>
    <p:spTree>
      <p:nvGrpSpPr>
        <p:cNvPr id="1" name=""/>
        <p:cNvGrpSpPr/>
        <p:nvPr/>
      </p:nvGrpSpPr>
      <p:grpSpPr>
        <a:xfrm>
          <a:off x="0" y="0"/>
          <a:ext cx="0" cy="0"/>
          <a:chOff x="0" y="0"/>
          <a:chExt cx="0" cy="0"/>
        </a:xfrm>
      </p:grpSpPr>
      <p:grpSp>
        <p:nvGrpSpPr>
          <p:cNvPr name="Group 2" id="2"/>
          <p:cNvGrpSpPr/>
          <p:nvPr/>
        </p:nvGrpSpPr>
        <p:grpSpPr>
          <a:xfrm rot="0">
            <a:off x="-1751810" y="503553"/>
            <a:ext cx="9072232" cy="1775809"/>
            <a:chOff x="0" y="0"/>
            <a:chExt cx="2389394" cy="467703"/>
          </a:xfrm>
        </p:grpSpPr>
        <p:sp>
          <p:nvSpPr>
            <p:cNvPr name="Freeform 3" id="3"/>
            <p:cNvSpPr/>
            <p:nvPr/>
          </p:nvSpPr>
          <p:spPr>
            <a:xfrm flipH="false" flipV="false" rot="0">
              <a:off x="0" y="0"/>
              <a:ext cx="2389394" cy="467703"/>
            </a:xfrm>
            <a:custGeom>
              <a:avLst/>
              <a:gdLst/>
              <a:ahLst/>
              <a:cxnLst/>
              <a:rect r="r" b="b" t="t" l="l"/>
              <a:pathLst>
                <a:path h="467703" w="2389394">
                  <a:moveTo>
                    <a:pt x="84483" y="0"/>
                  </a:moveTo>
                  <a:lnTo>
                    <a:pt x="2304911" y="0"/>
                  </a:lnTo>
                  <a:cubicBezTo>
                    <a:pt x="2327318" y="0"/>
                    <a:pt x="2348806" y="8901"/>
                    <a:pt x="2364650" y="24745"/>
                  </a:cubicBezTo>
                  <a:cubicBezTo>
                    <a:pt x="2380494" y="40588"/>
                    <a:pt x="2389394" y="62077"/>
                    <a:pt x="2389394" y="84483"/>
                  </a:cubicBezTo>
                  <a:lnTo>
                    <a:pt x="2389394" y="383220"/>
                  </a:lnTo>
                  <a:cubicBezTo>
                    <a:pt x="2389394" y="405626"/>
                    <a:pt x="2380494" y="427115"/>
                    <a:pt x="2364650" y="442958"/>
                  </a:cubicBezTo>
                  <a:cubicBezTo>
                    <a:pt x="2348806" y="458802"/>
                    <a:pt x="2327318" y="467703"/>
                    <a:pt x="2304911" y="467703"/>
                  </a:cubicBezTo>
                  <a:lnTo>
                    <a:pt x="84483" y="467703"/>
                  </a:lnTo>
                  <a:cubicBezTo>
                    <a:pt x="62077" y="467703"/>
                    <a:pt x="40588" y="458802"/>
                    <a:pt x="24745" y="442958"/>
                  </a:cubicBezTo>
                  <a:cubicBezTo>
                    <a:pt x="8901" y="427115"/>
                    <a:pt x="0" y="405626"/>
                    <a:pt x="0" y="383220"/>
                  </a:cubicBezTo>
                  <a:lnTo>
                    <a:pt x="0" y="84483"/>
                  </a:lnTo>
                  <a:cubicBezTo>
                    <a:pt x="0" y="62077"/>
                    <a:pt x="8901" y="40588"/>
                    <a:pt x="24745" y="24745"/>
                  </a:cubicBezTo>
                  <a:cubicBezTo>
                    <a:pt x="40588" y="8901"/>
                    <a:pt x="62077" y="0"/>
                    <a:pt x="84483" y="0"/>
                  </a:cubicBezTo>
                  <a:close/>
                </a:path>
              </a:pathLst>
            </a:custGeom>
            <a:solidFill>
              <a:srgbClr val="BF2086"/>
            </a:solidFill>
          </p:spPr>
        </p:sp>
        <p:sp>
          <p:nvSpPr>
            <p:cNvPr name="TextBox 4" id="4"/>
            <p:cNvSpPr txBox="true"/>
            <p:nvPr/>
          </p:nvSpPr>
          <p:spPr>
            <a:xfrm>
              <a:off x="0" y="-38100"/>
              <a:ext cx="2389394" cy="505803"/>
            </a:xfrm>
            <a:prstGeom prst="rect">
              <a:avLst/>
            </a:prstGeom>
          </p:spPr>
          <p:txBody>
            <a:bodyPr anchor="ctr" rtlCol="false" tIns="50800" lIns="50800" bIns="50800" rIns="50800"/>
            <a:lstStyle/>
            <a:p>
              <a:pPr algn="ctr">
                <a:lnSpc>
                  <a:spcPts val="2659"/>
                </a:lnSpc>
                <a:spcBef>
                  <a:spcPct val="0"/>
                </a:spcBef>
              </a:pPr>
            </a:p>
          </p:txBody>
        </p:sp>
      </p:grpSp>
      <p:sp>
        <p:nvSpPr>
          <p:cNvPr name="Freeform 5" id="5">
            <a:hlinkClick r:id="rId3" tooltip="https://blago-vrn.ru"/>
          </p:cNvPr>
          <p:cNvSpPr/>
          <p:nvPr/>
        </p:nvSpPr>
        <p:spPr>
          <a:xfrm flipH="false" flipV="false" rot="0">
            <a:off x="15014064" y="9258300"/>
            <a:ext cx="3189888" cy="864262"/>
          </a:xfrm>
          <a:custGeom>
            <a:avLst/>
            <a:gdLst/>
            <a:ahLst/>
            <a:cxnLst/>
            <a:rect r="r" b="b" t="t" l="l"/>
            <a:pathLst>
              <a:path h="864262" w="3189888">
                <a:moveTo>
                  <a:pt x="0" y="0"/>
                </a:moveTo>
                <a:lnTo>
                  <a:pt x="3189888" y="0"/>
                </a:lnTo>
                <a:lnTo>
                  <a:pt x="3189888" y="864262"/>
                </a:lnTo>
                <a:lnTo>
                  <a:pt x="0" y="864262"/>
                </a:lnTo>
                <a:lnTo>
                  <a:pt x="0" y="0"/>
                </a:lnTo>
                <a:close/>
              </a:path>
            </a:pathLst>
          </a:custGeom>
          <a:blipFill>
            <a:blip r:embed="rId2"/>
            <a:stretch>
              <a:fillRect l="0" t="-51079" r="0" b="-56532"/>
            </a:stretch>
          </a:blipFill>
        </p:spPr>
      </p:sp>
      <p:sp>
        <p:nvSpPr>
          <p:cNvPr name="TextBox 6" id="6"/>
          <p:cNvSpPr txBox="true"/>
          <p:nvPr/>
        </p:nvSpPr>
        <p:spPr>
          <a:xfrm rot="0">
            <a:off x="775106" y="916795"/>
            <a:ext cx="5784587" cy="854075"/>
          </a:xfrm>
          <a:prstGeom prst="rect">
            <a:avLst/>
          </a:prstGeom>
        </p:spPr>
        <p:txBody>
          <a:bodyPr anchor="t" rtlCol="false" tIns="0" lIns="0" bIns="0" rIns="0">
            <a:spAutoFit/>
          </a:bodyPr>
          <a:lstStyle/>
          <a:p>
            <a:pPr algn="just">
              <a:lnSpc>
                <a:spcPts val="6999"/>
              </a:lnSpc>
            </a:pPr>
            <a:r>
              <a:rPr lang="en-US" b="true" sz="4999">
                <a:solidFill>
                  <a:srgbClr val="FFFFFF"/>
                </a:solidFill>
                <a:latin typeface="Open Sans 1 Bold"/>
                <a:ea typeface="Open Sans 1 Bold"/>
                <a:cs typeface="Open Sans 1 Bold"/>
                <a:sym typeface="Open Sans 1 Bold"/>
              </a:rPr>
              <a:t>18 ЛЕТ ФОНДУ</a:t>
            </a:r>
          </a:p>
        </p:txBody>
      </p:sp>
      <p:sp>
        <p:nvSpPr>
          <p:cNvPr name="Freeform 7" id="7"/>
          <p:cNvSpPr/>
          <p:nvPr/>
        </p:nvSpPr>
        <p:spPr>
          <a:xfrm flipH="false" flipV="false" rot="0">
            <a:off x="10471389" y="1909562"/>
            <a:ext cx="6787911" cy="3451411"/>
          </a:xfrm>
          <a:custGeom>
            <a:avLst/>
            <a:gdLst/>
            <a:ahLst/>
            <a:cxnLst/>
            <a:rect r="r" b="b" t="t" l="l"/>
            <a:pathLst>
              <a:path h="3451411" w="6787911">
                <a:moveTo>
                  <a:pt x="0" y="0"/>
                </a:moveTo>
                <a:lnTo>
                  <a:pt x="6787911" y="0"/>
                </a:lnTo>
                <a:lnTo>
                  <a:pt x="6787911" y="3451411"/>
                </a:lnTo>
                <a:lnTo>
                  <a:pt x="0" y="345141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8" id="8"/>
          <p:cNvSpPr txBox="true"/>
          <p:nvPr/>
        </p:nvSpPr>
        <p:spPr>
          <a:xfrm rot="0">
            <a:off x="10734356" y="3164810"/>
            <a:ext cx="6003835" cy="1389380"/>
          </a:xfrm>
          <a:prstGeom prst="rect">
            <a:avLst/>
          </a:prstGeom>
        </p:spPr>
        <p:txBody>
          <a:bodyPr anchor="t" rtlCol="false" tIns="0" lIns="0" bIns="0" rIns="0">
            <a:spAutoFit/>
          </a:bodyPr>
          <a:lstStyle/>
          <a:p>
            <a:pPr algn="ctr">
              <a:lnSpc>
                <a:spcPts val="2199"/>
              </a:lnSpc>
            </a:pPr>
            <a:r>
              <a:rPr lang="en-US" sz="2199">
                <a:solidFill>
                  <a:srgbClr val="75B776"/>
                </a:solidFill>
                <a:latin typeface="Open Sans 1"/>
                <a:ea typeface="Open Sans 1"/>
                <a:cs typeface="Open Sans 1"/>
                <a:sym typeface="Open Sans 1"/>
              </a:rPr>
              <a:t>Сбор информации об интернатах, детских домах Воронежской области и их нуждах. Оказание адресной материальной поддержки и организация праздников</a:t>
            </a:r>
          </a:p>
          <a:p>
            <a:pPr algn="ctr">
              <a:lnSpc>
                <a:spcPts val="2199"/>
              </a:lnSpc>
            </a:pPr>
            <a:r>
              <a:rPr lang="en-US" sz="2199">
                <a:solidFill>
                  <a:srgbClr val="75B776"/>
                </a:solidFill>
                <a:latin typeface="Open Sans 1"/>
                <a:ea typeface="Open Sans 1"/>
                <a:cs typeface="Open Sans 1"/>
                <a:sym typeface="Open Sans 1"/>
              </a:rPr>
              <a:t>для ребят</a:t>
            </a:r>
          </a:p>
        </p:txBody>
      </p:sp>
      <p:sp>
        <p:nvSpPr>
          <p:cNvPr name="TextBox 9" id="9"/>
          <p:cNvSpPr txBox="true"/>
          <p:nvPr/>
        </p:nvSpPr>
        <p:spPr>
          <a:xfrm rot="0">
            <a:off x="11786968" y="2521673"/>
            <a:ext cx="3898612" cy="481965"/>
          </a:xfrm>
          <a:prstGeom prst="rect">
            <a:avLst/>
          </a:prstGeom>
        </p:spPr>
        <p:txBody>
          <a:bodyPr anchor="t" rtlCol="false" tIns="0" lIns="0" bIns="0" rIns="0">
            <a:spAutoFit/>
          </a:bodyPr>
          <a:lstStyle/>
          <a:p>
            <a:pPr algn="ctr">
              <a:lnSpc>
                <a:spcPts val="3600"/>
              </a:lnSpc>
            </a:pPr>
            <a:r>
              <a:rPr lang="en-US" sz="3600" b="true">
                <a:solidFill>
                  <a:srgbClr val="75B776"/>
                </a:solidFill>
                <a:latin typeface="Open Sans 1 Bold"/>
                <a:ea typeface="Open Sans 1 Bold"/>
                <a:cs typeface="Open Sans 1 Bold"/>
                <a:sym typeface="Open Sans 1 Bold"/>
              </a:rPr>
              <a:t>2007-2012</a:t>
            </a:r>
          </a:p>
        </p:txBody>
      </p:sp>
      <p:sp>
        <p:nvSpPr>
          <p:cNvPr name="Freeform 10" id="10"/>
          <p:cNvSpPr/>
          <p:nvPr/>
        </p:nvSpPr>
        <p:spPr>
          <a:xfrm flipH="false" flipV="false" rot="0">
            <a:off x="773163" y="2625858"/>
            <a:ext cx="6787911" cy="3451411"/>
          </a:xfrm>
          <a:custGeom>
            <a:avLst/>
            <a:gdLst/>
            <a:ahLst/>
            <a:cxnLst/>
            <a:rect r="r" b="b" t="t" l="l"/>
            <a:pathLst>
              <a:path h="3451411" w="6787911">
                <a:moveTo>
                  <a:pt x="0" y="0"/>
                </a:moveTo>
                <a:lnTo>
                  <a:pt x="6787911" y="0"/>
                </a:lnTo>
                <a:lnTo>
                  <a:pt x="6787911" y="3451411"/>
                </a:lnTo>
                <a:lnTo>
                  <a:pt x="0" y="345141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036131" y="3742993"/>
            <a:ext cx="6003835" cy="1665605"/>
          </a:xfrm>
          <a:prstGeom prst="rect">
            <a:avLst/>
          </a:prstGeom>
        </p:spPr>
        <p:txBody>
          <a:bodyPr anchor="t" rtlCol="false" tIns="0" lIns="0" bIns="0" rIns="0">
            <a:spAutoFit/>
          </a:bodyPr>
          <a:lstStyle/>
          <a:p>
            <a:pPr algn="ctr">
              <a:lnSpc>
                <a:spcPts val="2199"/>
              </a:lnSpc>
            </a:pPr>
            <a:r>
              <a:rPr lang="en-US" sz="2199">
                <a:solidFill>
                  <a:srgbClr val="75B776"/>
                </a:solidFill>
                <a:latin typeface="Open Sans 1"/>
                <a:ea typeface="Open Sans 1"/>
                <a:cs typeface="Open Sans 1"/>
                <a:sym typeface="Open Sans 1"/>
              </a:rPr>
              <a:t>Обучение, разработка и внедрение программ, связанных с социальной адаптацией воспитанников интернатов (проведение множества социально-ролевых игр, работа по формированию волонтерского актива)</a:t>
            </a:r>
          </a:p>
        </p:txBody>
      </p:sp>
      <p:sp>
        <p:nvSpPr>
          <p:cNvPr name="TextBox 12" id="12"/>
          <p:cNvSpPr txBox="true"/>
          <p:nvPr/>
        </p:nvSpPr>
        <p:spPr>
          <a:xfrm rot="0">
            <a:off x="2088742" y="3203878"/>
            <a:ext cx="3898612" cy="481965"/>
          </a:xfrm>
          <a:prstGeom prst="rect">
            <a:avLst/>
          </a:prstGeom>
        </p:spPr>
        <p:txBody>
          <a:bodyPr anchor="t" rtlCol="false" tIns="0" lIns="0" bIns="0" rIns="0">
            <a:spAutoFit/>
          </a:bodyPr>
          <a:lstStyle/>
          <a:p>
            <a:pPr algn="ctr">
              <a:lnSpc>
                <a:spcPts val="3600"/>
              </a:lnSpc>
            </a:pPr>
            <a:r>
              <a:rPr lang="en-US" sz="3600" b="true">
                <a:solidFill>
                  <a:srgbClr val="75B776"/>
                </a:solidFill>
                <a:latin typeface="Open Sans 1 Bold"/>
                <a:ea typeface="Open Sans 1 Bold"/>
                <a:cs typeface="Open Sans 1 Bold"/>
                <a:sym typeface="Open Sans 1 Bold"/>
              </a:rPr>
              <a:t>2012-2017</a:t>
            </a:r>
          </a:p>
        </p:txBody>
      </p:sp>
      <p:sp>
        <p:nvSpPr>
          <p:cNvPr name="Freeform 13" id="13"/>
          <p:cNvSpPr/>
          <p:nvPr/>
        </p:nvSpPr>
        <p:spPr>
          <a:xfrm flipH="false" flipV="false" rot="0">
            <a:off x="11064262" y="5608623"/>
            <a:ext cx="6787911" cy="3451411"/>
          </a:xfrm>
          <a:custGeom>
            <a:avLst/>
            <a:gdLst/>
            <a:ahLst/>
            <a:cxnLst/>
            <a:rect r="r" b="b" t="t" l="l"/>
            <a:pathLst>
              <a:path h="3451411" w="6787911">
                <a:moveTo>
                  <a:pt x="0" y="0"/>
                </a:moveTo>
                <a:lnTo>
                  <a:pt x="6787911" y="0"/>
                </a:lnTo>
                <a:lnTo>
                  <a:pt x="6787911" y="3451412"/>
                </a:lnTo>
                <a:lnTo>
                  <a:pt x="0" y="345141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4" id="14"/>
          <p:cNvSpPr txBox="true"/>
          <p:nvPr/>
        </p:nvSpPr>
        <p:spPr>
          <a:xfrm rot="0">
            <a:off x="11327230" y="6778899"/>
            <a:ext cx="6003835" cy="1665605"/>
          </a:xfrm>
          <a:prstGeom prst="rect">
            <a:avLst/>
          </a:prstGeom>
        </p:spPr>
        <p:txBody>
          <a:bodyPr anchor="t" rtlCol="false" tIns="0" lIns="0" bIns="0" rIns="0">
            <a:spAutoFit/>
          </a:bodyPr>
          <a:lstStyle/>
          <a:p>
            <a:pPr algn="ctr">
              <a:lnSpc>
                <a:spcPts val="2199"/>
              </a:lnSpc>
            </a:pPr>
            <a:r>
              <a:rPr lang="en-US" sz="2199">
                <a:solidFill>
                  <a:srgbClr val="75B776"/>
                </a:solidFill>
                <a:latin typeface="Open Sans 1"/>
                <a:ea typeface="Open Sans 1"/>
                <a:cs typeface="Open Sans 1"/>
                <a:sym typeface="Open Sans 1"/>
              </a:rPr>
              <a:t>Развитие корпоративного волонтерства , разработка и внедрение программ профориентации (фестивали Чебурград - город профессий, Мир возможностей, проф. лагеря, конференции) для воспитанников интернатов</a:t>
            </a:r>
          </a:p>
        </p:txBody>
      </p:sp>
      <p:sp>
        <p:nvSpPr>
          <p:cNvPr name="TextBox 15" id="15"/>
          <p:cNvSpPr txBox="true"/>
          <p:nvPr/>
        </p:nvSpPr>
        <p:spPr>
          <a:xfrm rot="0">
            <a:off x="12379841" y="6201684"/>
            <a:ext cx="3898612" cy="481965"/>
          </a:xfrm>
          <a:prstGeom prst="rect">
            <a:avLst/>
          </a:prstGeom>
        </p:spPr>
        <p:txBody>
          <a:bodyPr anchor="t" rtlCol="false" tIns="0" lIns="0" bIns="0" rIns="0">
            <a:spAutoFit/>
          </a:bodyPr>
          <a:lstStyle/>
          <a:p>
            <a:pPr algn="ctr">
              <a:lnSpc>
                <a:spcPts val="3600"/>
              </a:lnSpc>
            </a:pPr>
            <a:r>
              <a:rPr lang="en-US" sz="3600" b="true">
                <a:solidFill>
                  <a:srgbClr val="75B776"/>
                </a:solidFill>
                <a:latin typeface="Open Sans 1 Bold"/>
                <a:ea typeface="Open Sans 1 Bold"/>
                <a:cs typeface="Open Sans 1 Bold"/>
                <a:sym typeface="Open Sans 1 Bold"/>
              </a:rPr>
              <a:t>2014-2023</a:t>
            </a:r>
          </a:p>
        </p:txBody>
      </p:sp>
      <p:sp>
        <p:nvSpPr>
          <p:cNvPr name="Freeform 16" id="16"/>
          <p:cNvSpPr/>
          <p:nvPr/>
        </p:nvSpPr>
        <p:spPr>
          <a:xfrm flipH="false" flipV="false" rot="0">
            <a:off x="1510522" y="6420169"/>
            <a:ext cx="6787911" cy="3451411"/>
          </a:xfrm>
          <a:custGeom>
            <a:avLst/>
            <a:gdLst/>
            <a:ahLst/>
            <a:cxnLst/>
            <a:rect r="r" b="b" t="t" l="l"/>
            <a:pathLst>
              <a:path h="3451411" w="6787911">
                <a:moveTo>
                  <a:pt x="0" y="0"/>
                </a:moveTo>
                <a:lnTo>
                  <a:pt x="6787911" y="0"/>
                </a:lnTo>
                <a:lnTo>
                  <a:pt x="6787911" y="3451412"/>
                </a:lnTo>
                <a:lnTo>
                  <a:pt x="0" y="345141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7" id="17"/>
          <p:cNvSpPr txBox="true"/>
          <p:nvPr/>
        </p:nvSpPr>
        <p:spPr>
          <a:xfrm rot="0">
            <a:off x="1773489" y="7546830"/>
            <a:ext cx="6003835" cy="1665605"/>
          </a:xfrm>
          <a:prstGeom prst="rect">
            <a:avLst/>
          </a:prstGeom>
        </p:spPr>
        <p:txBody>
          <a:bodyPr anchor="t" rtlCol="false" tIns="0" lIns="0" bIns="0" rIns="0">
            <a:spAutoFit/>
          </a:bodyPr>
          <a:lstStyle/>
          <a:p>
            <a:pPr algn="ctr">
              <a:lnSpc>
                <a:spcPts val="2199"/>
              </a:lnSpc>
            </a:pPr>
            <a:r>
              <a:rPr lang="en-US" sz="2199">
                <a:solidFill>
                  <a:srgbClr val="75B776"/>
                </a:solidFill>
                <a:latin typeface="Open Sans 1"/>
                <a:ea typeface="Open Sans 1"/>
                <a:cs typeface="Open Sans 1"/>
                <a:sym typeface="Open Sans 1"/>
              </a:rPr>
              <a:t>Запуск программы сопровождаемого трудоустройства для воспитанников и выпускников интернатов. Открытие Центра подготовки к трудоустройству выпускников интернатов “Точка сборки”</a:t>
            </a:r>
          </a:p>
          <a:p>
            <a:pPr algn="ctr">
              <a:lnSpc>
                <a:spcPts val="2199"/>
              </a:lnSpc>
            </a:pPr>
            <a:r>
              <a:rPr lang="en-US" sz="2199">
                <a:solidFill>
                  <a:srgbClr val="75B776"/>
                </a:solidFill>
                <a:latin typeface="Open Sans 1"/>
                <a:ea typeface="Open Sans 1"/>
                <a:cs typeface="Open Sans 1"/>
                <a:sym typeface="Open Sans 1"/>
              </a:rPr>
              <a:t>с трудовыми мастерскими на базе Фонда</a:t>
            </a:r>
          </a:p>
        </p:txBody>
      </p:sp>
      <p:sp>
        <p:nvSpPr>
          <p:cNvPr name="TextBox 18" id="18"/>
          <p:cNvSpPr txBox="true"/>
          <p:nvPr/>
        </p:nvSpPr>
        <p:spPr>
          <a:xfrm rot="0">
            <a:off x="2826100" y="7007715"/>
            <a:ext cx="3898612" cy="481965"/>
          </a:xfrm>
          <a:prstGeom prst="rect">
            <a:avLst/>
          </a:prstGeom>
        </p:spPr>
        <p:txBody>
          <a:bodyPr anchor="t" rtlCol="false" tIns="0" lIns="0" bIns="0" rIns="0">
            <a:spAutoFit/>
          </a:bodyPr>
          <a:lstStyle/>
          <a:p>
            <a:pPr algn="ctr">
              <a:lnSpc>
                <a:spcPts val="3600"/>
              </a:lnSpc>
            </a:pPr>
            <a:r>
              <a:rPr lang="en-US" sz="3600" b="true">
                <a:solidFill>
                  <a:srgbClr val="75B776"/>
                </a:solidFill>
                <a:latin typeface="Open Sans 1 Bold"/>
                <a:ea typeface="Open Sans 1 Bold"/>
                <a:cs typeface="Open Sans 1 Bold"/>
                <a:sym typeface="Open Sans 1 Bold"/>
              </a:rPr>
              <a:t>2023 - НВ</a:t>
            </a:r>
          </a:p>
        </p:txBody>
      </p:sp>
      <p:sp>
        <p:nvSpPr>
          <p:cNvPr name="Freeform 19" id="19"/>
          <p:cNvSpPr/>
          <p:nvPr/>
        </p:nvSpPr>
        <p:spPr>
          <a:xfrm flipH="false" flipV="false" rot="10321202">
            <a:off x="8049541" y="3402651"/>
            <a:ext cx="1935323" cy="585435"/>
          </a:xfrm>
          <a:custGeom>
            <a:avLst/>
            <a:gdLst/>
            <a:ahLst/>
            <a:cxnLst/>
            <a:rect r="r" b="b" t="t" l="l"/>
            <a:pathLst>
              <a:path h="585435" w="1935323">
                <a:moveTo>
                  <a:pt x="0" y="0"/>
                </a:moveTo>
                <a:lnTo>
                  <a:pt x="1935323" y="0"/>
                </a:lnTo>
                <a:lnTo>
                  <a:pt x="1935323" y="585435"/>
                </a:lnTo>
                <a:lnTo>
                  <a:pt x="0" y="58543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0" id="20"/>
          <p:cNvSpPr/>
          <p:nvPr/>
        </p:nvSpPr>
        <p:spPr>
          <a:xfrm flipH="false" flipV="false" rot="9998726">
            <a:off x="8487419" y="7633180"/>
            <a:ext cx="1935323" cy="585435"/>
          </a:xfrm>
          <a:custGeom>
            <a:avLst/>
            <a:gdLst/>
            <a:ahLst/>
            <a:cxnLst/>
            <a:rect r="r" b="b" t="t" l="l"/>
            <a:pathLst>
              <a:path h="585435" w="1935323">
                <a:moveTo>
                  <a:pt x="0" y="0"/>
                </a:moveTo>
                <a:lnTo>
                  <a:pt x="1935324" y="0"/>
                </a:lnTo>
                <a:lnTo>
                  <a:pt x="1935324" y="585436"/>
                </a:lnTo>
                <a:lnTo>
                  <a:pt x="0" y="58543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1" id="21"/>
          <p:cNvSpPr/>
          <p:nvPr/>
        </p:nvSpPr>
        <p:spPr>
          <a:xfrm flipH="false" flipV="true" rot="1292685">
            <a:off x="8204260" y="5642267"/>
            <a:ext cx="1935323" cy="585435"/>
          </a:xfrm>
          <a:custGeom>
            <a:avLst/>
            <a:gdLst/>
            <a:ahLst/>
            <a:cxnLst/>
            <a:rect r="r" b="b" t="t" l="l"/>
            <a:pathLst>
              <a:path h="585435" w="1935323">
                <a:moveTo>
                  <a:pt x="0" y="585435"/>
                </a:moveTo>
                <a:lnTo>
                  <a:pt x="1935323" y="585435"/>
                </a:lnTo>
                <a:lnTo>
                  <a:pt x="1935323" y="0"/>
                </a:lnTo>
                <a:lnTo>
                  <a:pt x="0" y="0"/>
                </a:lnTo>
                <a:lnTo>
                  <a:pt x="0" y="585435"/>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22" id="22"/>
          <p:cNvSpPr txBox="true"/>
          <p:nvPr/>
        </p:nvSpPr>
        <p:spPr>
          <a:xfrm rot="0">
            <a:off x="9144000" y="1159047"/>
            <a:ext cx="8115300" cy="502920"/>
          </a:xfrm>
          <a:prstGeom prst="rect">
            <a:avLst/>
          </a:prstGeom>
        </p:spPr>
        <p:txBody>
          <a:bodyPr anchor="t" rtlCol="false" tIns="0" lIns="0" bIns="0" rIns="0">
            <a:spAutoFit/>
          </a:bodyPr>
          <a:lstStyle/>
          <a:p>
            <a:pPr algn="r">
              <a:lnSpc>
                <a:spcPts val="3960"/>
              </a:lnSpc>
            </a:pPr>
            <a:r>
              <a:rPr lang="en-US" b="true" sz="3600" spc="-36">
                <a:solidFill>
                  <a:srgbClr val="FFFFFF"/>
                </a:solidFill>
                <a:latin typeface="Open Sans 1 Bold"/>
                <a:ea typeface="Open Sans 1 Bold"/>
                <a:cs typeface="Open Sans 1 Bold"/>
                <a:sym typeface="Open Sans 1 Bold"/>
              </a:rPr>
              <a:t>ВСПОМИНАЕМ, КАК ЭТО БЫЛО</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97248" y="2844618"/>
            <a:ext cx="5808135" cy="2693191"/>
            <a:chOff x="0" y="0"/>
            <a:chExt cx="2599206" cy="1205233"/>
          </a:xfrm>
        </p:grpSpPr>
        <p:sp>
          <p:nvSpPr>
            <p:cNvPr name="Freeform 3" id="3"/>
            <p:cNvSpPr/>
            <p:nvPr/>
          </p:nvSpPr>
          <p:spPr>
            <a:xfrm flipH="false" flipV="false" rot="0">
              <a:off x="0" y="0"/>
              <a:ext cx="2599206" cy="1205233"/>
            </a:xfrm>
            <a:custGeom>
              <a:avLst/>
              <a:gdLst/>
              <a:ahLst/>
              <a:cxnLst/>
              <a:rect r="r" b="b" t="t" l="l"/>
              <a:pathLst>
                <a:path h="1205233" w="2599206">
                  <a:moveTo>
                    <a:pt x="67980" y="0"/>
                  </a:moveTo>
                  <a:lnTo>
                    <a:pt x="2531226" y="0"/>
                  </a:lnTo>
                  <a:cubicBezTo>
                    <a:pt x="2568770" y="0"/>
                    <a:pt x="2599206" y="30436"/>
                    <a:pt x="2599206" y="67980"/>
                  </a:cubicBezTo>
                  <a:lnTo>
                    <a:pt x="2599206" y="1137253"/>
                  </a:lnTo>
                  <a:cubicBezTo>
                    <a:pt x="2599206" y="1155282"/>
                    <a:pt x="2592044" y="1172574"/>
                    <a:pt x="2579295" y="1185322"/>
                  </a:cubicBezTo>
                  <a:cubicBezTo>
                    <a:pt x="2566546" y="1198071"/>
                    <a:pt x="2549255" y="1205233"/>
                    <a:pt x="2531226" y="1205233"/>
                  </a:cubicBezTo>
                  <a:lnTo>
                    <a:pt x="67980" y="1205233"/>
                  </a:lnTo>
                  <a:cubicBezTo>
                    <a:pt x="49951" y="1205233"/>
                    <a:pt x="32660" y="1198071"/>
                    <a:pt x="19911" y="1185322"/>
                  </a:cubicBezTo>
                  <a:cubicBezTo>
                    <a:pt x="7162" y="1172574"/>
                    <a:pt x="0" y="1155282"/>
                    <a:pt x="0" y="1137253"/>
                  </a:cubicBezTo>
                  <a:lnTo>
                    <a:pt x="0" y="67980"/>
                  </a:lnTo>
                  <a:cubicBezTo>
                    <a:pt x="0" y="49951"/>
                    <a:pt x="7162" y="32660"/>
                    <a:pt x="19911" y="19911"/>
                  </a:cubicBezTo>
                  <a:cubicBezTo>
                    <a:pt x="32660" y="7162"/>
                    <a:pt x="49951" y="0"/>
                    <a:pt x="67980" y="0"/>
                  </a:cubicBezTo>
                  <a:close/>
                </a:path>
              </a:pathLst>
            </a:custGeom>
            <a:solidFill>
              <a:srgbClr val="75B776"/>
            </a:solidFill>
          </p:spPr>
        </p:sp>
        <p:sp>
          <p:nvSpPr>
            <p:cNvPr name="TextBox 4" id="4"/>
            <p:cNvSpPr txBox="true"/>
            <p:nvPr/>
          </p:nvSpPr>
          <p:spPr>
            <a:xfrm>
              <a:off x="0" y="-38100"/>
              <a:ext cx="2599206" cy="1243333"/>
            </a:xfrm>
            <a:prstGeom prst="rect">
              <a:avLst/>
            </a:prstGeom>
          </p:spPr>
          <p:txBody>
            <a:bodyPr anchor="ctr" rtlCol="false" tIns="50800" lIns="50800" bIns="50800" rIns="50800"/>
            <a:lstStyle/>
            <a:p>
              <a:pPr algn="ctr">
                <a:lnSpc>
                  <a:spcPts val="2659"/>
                </a:lnSpc>
              </a:pPr>
            </a:p>
          </p:txBody>
        </p:sp>
      </p:grpSp>
      <p:sp>
        <p:nvSpPr>
          <p:cNvPr name="Freeform 5" id="5">
            <a:hlinkClick r:id="rId3" tooltip="https://blago-vrn.ru"/>
          </p:cNvPr>
          <p:cNvSpPr/>
          <p:nvPr/>
        </p:nvSpPr>
        <p:spPr>
          <a:xfrm flipH="false" flipV="false" rot="0">
            <a:off x="14888340" y="9158207"/>
            <a:ext cx="3399660" cy="1128793"/>
          </a:xfrm>
          <a:custGeom>
            <a:avLst/>
            <a:gdLst/>
            <a:ahLst/>
            <a:cxnLst/>
            <a:rect r="r" b="b" t="t" l="l"/>
            <a:pathLst>
              <a:path h="1128793" w="3399660">
                <a:moveTo>
                  <a:pt x="0" y="0"/>
                </a:moveTo>
                <a:lnTo>
                  <a:pt x="3399660" y="0"/>
                </a:lnTo>
                <a:lnTo>
                  <a:pt x="3399660" y="1128793"/>
                </a:lnTo>
                <a:lnTo>
                  <a:pt x="0" y="1128793"/>
                </a:lnTo>
                <a:lnTo>
                  <a:pt x="0" y="0"/>
                </a:lnTo>
                <a:close/>
              </a:path>
            </a:pathLst>
          </a:custGeom>
          <a:blipFill>
            <a:blip r:embed="rId2"/>
            <a:stretch>
              <a:fillRect l="0" t="0" r="0" b="0"/>
            </a:stretch>
          </a:blipFill>
        </p:spPr>
      </p:sp>
      <p:grpSp>
        <p:nvGrpSpPr>
          <p:cNvPr name="Group 6" id="6"/>
          <p:cNvGrpSpPr/>
          <p:nvPr/>
        </p:nvGrpSpPr>
        <p:grpSpPr>
          <a:xfrm rot="0">
            <a:off x="1097248" y="5899759"/>
            <a:ext cx="5808135" cy="2693191"/>
            <a:chOff x="0" y="0"/>
            <a:chExt cx="2599206" cy="1205233"/>
          </a:xfrm>
        </p:grpSpPr>
        <p:sp>
          <p:nvSpPr>
            <p:cNvPr name="Freeform 7" id="7"/>
            <p:cNvSpPr/>
            <p:nvPr/>
          </p:nvSpPr>
          <p:spPr>
            <a:xfrm flipH="false" flipV="false" rot="0">
              <a:off x="0" y="0"/>
              <a:ext cx="2599206" cy="1205233"/>
            </a:xfrm>
            <a:custGeom>
              <a:avLst/>
              <a:gdLst/>
              <a:ahLst/>
              <a:cxnLst/>
              <a:rect r="r" b="b" t="t" l="l"/>
              <a:pathLst>
                <a:path h="1205233" w="2599206">
                  <a:moveTo>
                    <a:pt x="67980" y="0"/>
                  </a:moveTo>
                  <a:lnTo>
                    <a:pt x="2531226" y="0"/>
                  </a:lnTo>
                  <a:cubicBezTo>
                    <a:pt x="2568770" y="0"/>
                    <a:pt x="2599206" y="30436"/>
                    <a:pt x="2599206" y="67980"/>
                  </a:cubicBezTo>
                  <a:lnTo>
                    <a:pt x="2599206" y="1137253"/>
                  </a:lnTo>
                  <a:cubicBezTo>
                    <a:pt x="2599206" y="1155282"/>
                    <a:pt x="2592044" y="1172574"/>
                    <a:pt x="2579295" y="1185322"/>
                  </a:cubicBezTo>
                  <a:cubicBezTo>
                    <a:pt x="2566546" y="1198071"/>
                    <a:pt x="2549255" y="1205233"/>
                    <a:pt x="2531226" y="1205233"/>
                  </a:cubicBezTo>
                  <a:lnTo>
                    <a:pt x="67980" y="1205233"/>
                  </a:lnTo>
                  <a:cubicBezTo>
                    <a:pt x="49951" y="1205233"/>
                    <a:pt x="32660" y="1198071"/>
                    <a:pt x="19911" y="1185322"/>
                  </a:cubicBezTo>
                  <a:cubicBezTo>
                    <a:pt x="7162" y="1172574"/>
                    <a:pt x="0" y="1155282"/>
                    <a:pt x="0" y="1137253"/>
                  </a:cubicBezTo>
                  <a:lnTo>
                    <a:pt x="0" y="67980"/>
                  </a:lnTo>
                  <a:cubicBezTo>
                    <a:pt x="0" y="49951"/>
                    <a:pt x="7162" y="32660"/>
                    <a:pt x="19911" y="19911"/>
                  </a:cubicBezTo>
                  <a:cubicBezTo>
                    <a:pt x="32660" y="7162"/>
                    <a:pt x="49951" y="0"/>
                    <a:pt x="67980" y="0"/>
                  </a:cubicBezTo>
                  <a:close/>
                </a:path>
              </a:pathLst>
            </a:custGeom>
            <a:solidFill>
              <a:srgbClr val="75B776"/>
            </a:solidFill>
          </p:spPr>
        </p:sp>
        <p:sp>
          <p:nvSpPr>
            <p:cNvPr name="TextBox 8" id="8"/>
            <p:cNvSpPr txBox="true"/>
            <p:nvPr/>
          </p:nvSpPr>
          <p:spPr>
            <a:xfrm>
              <a:off x="0" y="-38100"/>
              <a:ext cx="2599206" cy="1243333"/>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11451165" y="2844618"/>
            <a:ext cx="5808135" cy="2693191"/>
            <a:chOff x="0" y="0"/>
            <a:chExt cx="2599206" cy="1205233"/>
          </a:xfrm>
        </p:grpSpPr>
        <p:sp>
          <p:nvSpPr>
            <p:cNvPr name="Freeform 10" id="10"/>
            <p:cNvSpPr/>
            <p:nvPr/>
          </p:nvSpPr>
          <p:spPr>
            <a:xfrm flipH="false" flipV="false" rot="0">
              <a:off x="0" y="0"/>
              <a:ext cx="2599206" cy="1205233"/>
            </a:xfrm>
            <a:custGeom>
              <a:avLst/>
              <a:gdLst/>
              <a:ahLst/>
              <a:cxnLst/>
              <a:rect r="r" b="b" t="t" l="l"/>
              <a:pathLst>
                <a:path h="1205233" w="2599206">
                  <a:moveTo>
                    <a:pt x="67980" y="0"/>
                  </a:moveTo>
                  <a:lnTo>
                    <a:pt x="2531226" y="0"/>
                  </a:lnTo>
                  <a:cubicBezTo>
                    <a:pt x="2568770" y="0"/>
                    <a:pt x="2599206" y="30436"/>
                    <a:pt x="2599206" y="67980"/>
                  </a:cubicBezTo>
                  <a:lnTo>
                    <a:pt x="2599206" y="1137253"/>
                  </a:lnTo>
                  <a:cubicBezTo>
                    <a:pt x="2599206" y="1155282"/>
                    <a:pt x="2592044" y="1172574"/>
                    <a:pt x="2579295" y="1185322"/>
                  </a:cubicBezTo>
                  <a:cubicBezTo>
                    <a:pt x="2566546" y="1198071"/>
                    <a:pt x="2549255" y="1205233"/>
                    <a:pt x="2531226" y="1205233"/>
                  </a:cubicBezTo>
                  <a:lnTo>
                    <a:pt x="67980" y="1205233"/>
                  </a:lnTo>
                  <a:cubicBezTo>
                    <a:pt x="49951" y="1205233"/>
                    <a:pt x="32660" y="1198071"/>
                    <a:pt x="19911" y="1185322"/>
                  </a:cubicBezTo>
                  <a:cubicBezTo>
                    <a:pt x="7162" y="1172574"/>
                    <a:pt x="0" y="1155282"/>
                    <a:pt x="0" y="1137253"/>
                  </a:cubicBezTo>
                  <a:lnTo>
                    <a:pt x="0" y="67980"/>
                  </a:lnTo>
                  <a:cubicBezTo>
                    <a:pt x="0" y="49951"/>
                    <a:pt x="7162" y="32660"/>
                    <a:pt x="19911" y="19911"/>
                  </a:cubicBezTo>
                  <a:cubicBezTo>
                    <a:pt x="32660" y="7162"/>
                    <a:pt x="49951" y="0"/>
                    <a:pt x="67980" y="0"/>
                  </a:cubicBezTo>
                  <a:close/>
                </a:path>
              </a:pathLst>
            </a:custGeom>
            <a:solidFill>
              <a:srgbClr val="75B776"/>
            </a:solidFill>
          </p:spPr>
        </p:sp>
        <p:sp>
          <p:nvSpPr>
            <p:cNvPr name="TextBox 11" id="11"/>
            <p:cNvSpPr txBox="true"/>
            <p:nvPr/>
          </p:nvSpPr>
          <p:spPr>
            <a:xfrm>
              <a:off x="0" y="-38100"/>
              <a:ext cx="2599206" cy="1243333"/>
            </a:xfrm>
            <a:prstGeom prst="rect">
              <a:avLst/>
            </a:prstGeom>
          </p:spPr>
          <p:txBody>
            <a:bodyPr anchor="ctr" rtlCol="false" tIns="50800" lIns="50800" bIns="50800" rIns="50800"/>
            <a:lstStyle/>
            <a:p>
              <a:pPr algn="ctr">
                <a:lnSpc>
                  <a:spcPts val="2659"/>
                </a:lnSpc>
              </a:pPr>
            </a:p>
          </p:txBody>
        </p:sp>
      </p:grpSp>
      <p:grpSp>
        <p:nvGrpSpPr>
          <p:cNvPr name="Group 12" id="12"/>
          <p:cNvGrpSpPr/>
          <p:nvPr/>
        </p:nvGrpSpPr>
        <p:grpSpPr>
          <a:xfrm rot="0">
            <a:off x="-1524210" y="503553"/>
            <a:ext cx="8429594" cy="1775809"/>
            <a:chOff x="0" y="0"/>
            <a:chExt cx="2220140" cy="467703"/>
          </a:xfrm>
        </p:grpSpPr>
        <p:sp>
          <p:nvSpPr>
            <p:cNvPr name="Freeform 13" id="13"/>
            <p:cNvSpPr/>
            <p:nvPr/>
          </p:nvSpPr>
          <p:spPr>
            <a:xfrm flipH="false" flipV="false" rot="0">
              <a:off x="0" y="0"/>
              <a:ext cx="2220140" cy="467703"/>
            </a:xfrm>
            <a:custGeom>
              <a:avLst/>
              <a:gdLst/>
              <a:ahLst/>
              <a:cxnLst/>
              <a:rect r="r" b="b" t="t" l="l"/>
              <a:pathLst>
                <a:path h="467703" w="2220140">
                  <a:moveTo>
                    <a:pt x="90924" y="0"/>
                  </a:moveTo>
                  <a:lnTo>
                    <a:pt x="2129216" y="0"/>
                  </a:lnTo>
                  <a:cubicBezTo>
                    <a:pt x="2153331" y="0"/>
                    <a:pt x="2176457" y="9579"/>
                    <a:pt x="2193509" y="26631"/>
                  </a:cubicBezTo>
                  <a:cubicBezTo>
                    <a:pt x="2210560" y="43682"/>
                    <a:pt x="2220140" y="66809"/>
                    <a:pt x="2220140" y="90924"/>
                  </a:cubicBezTo>
                  <a:lnTo>
                    <a:pt x="2220140" y="376779"/>
                  </a:lnTo>
                  <a:cubicBezTo>
                    <a:pt x="2220140" y="400893"/>
                    <a:pt x="2210560" y="424020"/>
                    <a:pt x="2193509" y="441072"/>
                  </a:cubicBezTo>
                  <a:cubicBezTo>
                    <a:pt x="2176457" y="458123"/>
                    <a:pt x="2153331" y="467703"/>
                    <a:pt x="2129216" y="467703"/>
                  </a:cubicBezTo>
                  <a:lnTo>
                    <a:pt x="90924" y="467703"/>
                  </a:lnTo>
                  <a:cubicBezTo>
                    <a:pt x="66809" y="467703"/>
                    <a:pt x="43682" y="458123"/>
                    <a:pt x="26631" y="441072"/>
                  </a:cubicBezTo>
                  <a:cubicBezTo>
                    <a:pt x="9579" y="424020"/>
                    <a:pt x="0" y="400893"/>
                    <a:pt x="0" y="376779"/>
                  </a:cubicBezTo>
                  <a:lnTo>
                    <a:pt x="0" y="90924"/>
                  </a:lnTo>
                  <a:cubicBezTo>
                    <a:pt x="0" y="66809"/>
                    <a:pt x="9579" y="43682"/>
                    <a:pt x="26631" y="26631"/>
                  </a:cubicBezTo>
                  <a:cubicBezTo>
                    <a:pt x="43682" y="9579"/>
                    <a:pt x="66809" y="0"/>
                    <a:pt x="90924" y="0"/>
                  </a:cubicBezTo>
                  <a:close/>
                </a:path>
              </a:pathLst>
            </a:custGeom>
            <a:solidFill>
              <a:srgbClr val="BF2086"/>
            </a:solidFill>
          </p:spPr>
        </p:sp>
        <p:sp>
          <p:nvSpPr>
            <p:cNvPr name="TextBox 14" id="14"/>
            <p:cNvSpPr txBox="true"/>
            <p:nvPr/>
          </p:nvSpPr>
          <p:spPr>
            <a:xfrm>
              <a:off x="0" y="-38100"/>
              <a:ext cx="2220140" cy="505803"/>
            </a:xfrm>
            <a:prstGeom prst="rect">
              <a:avLst/>
            </a:prstGeom>
          </p:spPr>
          <p:txBody>
            <a:bodyPr anchor="ctr" rtlCol="false" tIns="50800" lIns="50800" bIns="50800" rIns="50800"/>
            <a:lstStyle/>
            <a:p>
              <a:pPr algn="ctr">
                <a:lnSpc>
                  <a:spcPts val="2659"/>
                </a:lnSpc>
                <a:spcBef>
                  <a:spcPct val="0"/>
                </a:spcBef>
              </a:pPr>
            </a:p>
          </p:txBody>
        </p:sp>
      </p:grpSp>
      <p:grpSp>
        <p:nvGrpSpPr>
          <p:cNvPr name="Group 15" id="15"/>
          <p:cNvGrpSpPr/>
          <p:nvPr/>
        </p:nvGrpSpPr>
        <p:grpSpPr>
          <a:xfrm rot="0">
            <a:off x="2942999" y="7853778"/>
            <a:ext cx="2116634" cy="591341"/>
            <a:chOff x="0" y="0"/>
            <a:chExt cx="1854692" cy="518160"/>
          </a:xfrm>
        </p:grpSpPr>
        <p:sp>
          <p:nvSpPr>
            <p:cNvPr name="Freeform 16" id="16"/>
            <p:cNvSpPr/>
            <p:nvPr/>
          </p:nvSpPr>
          <p:spPr>
            <a:xfrm flipH="false" flipV="false" rot="0">
              <a:off x="6350" y="6350"/>
              <a:ext cx="1841991" cy="505460"/>
            </a:xfrm>
            <a:custGeom>
              <a:avLst/>
              <a:gdLst/>
              <a:ahLst/>
              <a:cxnLst/>
              <a:rect r="r" b="b" t="t" l="l"/>
              <a:pathLst>
                <a:path h="505460" w="1841991">
                  <a:moveTo>
                    <a:pt x="252730" y="0"/>
                  </a:moveTo>
                  <a:lnTo>
                    <a:pt x="1589262" y="0"/>
                  </a:lnTo>
                  <a:cubicBezTo>
                    <a:pt x="1728962" y="0"/>
                    <a:pt x="1841991" y="113030"/>
                    <a:pt x="1841991" y="252730"/>
                  </a:cubicBezTo>
                  <a:cubicBezTo>
                    <a:pt x="1841991" y="392430"/>
                    <a:pt x="1728962" y="505460"/>
                    <a:pt x="1589262" y="505460"/>
                  </a:cubicBezTo>
                  <a:lnTo>
                    <a:pt x="252730" y="505460"/>
                  </a:lnTo>
                  <a:cubicBezTo>
                    <a:pt x="113030" y="505460"/>
                    <a:pt x="0" y="392430"/>
                    <a:pt x="0" y="252730"/>
                  </a:cubicBezTo>
                  <a:cubicBezTo>
                    <a:pt x="0" y="113030"/>
                    <a:pt x="113030" y="0"/>
                    <a:pt x="252730" y="0"/>
                  </a:cubicBezTo>
                  <a:close/>
                </a:path>
              </a:pathLst>
            </a:custGeom>
            <a:solidFill>
              <a:srgbClr val="FFFFFF"/>
            </a:solidFill>
          </p:spPr>
        </p:sp>
      </p:grpSp>
      <p:grpSp>
        <p:nvGrpSpPr>
          <p:cNvPr name="Group 17" id="17"/>
          <p:cNvGrpSpPr/>
          <p:nvPr/>
        </p:nvGrpSpPr>
        <p:grpSpPr>
          <a:xfrm rot="0">
            <a:off x="2942999" y="4782861"/>
            <a:ext cx="2116634" cy="591341"/>
            <a:chOff x="0" y="0"/>
            <a:chExt cx="1854692" cy="518160"/>
          </a:xfrm>
        </p:grpSpPr>
        <p:sp>
          <p:nvSpPr>
            <p:cNvPr name="Freeform 18" id="18"/>
            <p:cNvSpPr/>
            <p:nvPr/>
          </p:nvSpPr>
          <p:spPr>
            <a:xfrm flipH="false" flipV="false" rot="0">
              <a:off x="6350" y="6350"/>
              <a:ext cx="1841991" cy="505460"/>
            </a:xfrm>
            <a:custGeom>
              <a:avLst/>
              <a:gdLst/>
              <a:ahLst/>
              <a:cxnLst/>
              <a:rect r="r" b="b" t="t" l="l"/>
              <a:pathLst>
                <a:path h="505460" w="1841991">
                  <a:moveTo>
                    <a:pt x="252730" y="0"/>
                  </a:moveTo>
                  <a:lnTo>
                    <a:pt x="1589262" y="0"/>
                  </a:lnTo>
                  <a:cubicBezTo>
                    <a:pt x="1728962" y="0"/>
                    <a:pt x="1841991" y="113030"/>
                    <a:pt x="1841991" y="252730"/>
                  </a:cubicBezTo>
                  <a:cubicBezTo>
                    <a:pt x="1841991" y="392430"/>
                    <a:pt x="1728962" y="505460"/>
                    <a:pt x="1589262" y="505460"/>
                  </a:cubicBezTo>
                  <a:lnTo>
                    <a:pt x="252730" y="505460"/>
                  </a:lnTo>
                  <a:cubicBezTo>
                    <a:pt x="113030" y="505460"/>
                    <a:pt x="0" y="392430"/>
                    <a:pt x="0" y="252730"/>
                  </a:cubicBezTo>
                  <a:cubicBezTo>
                    <a:pt x="0" y="113030"/>
                    <a:pt x="113030" y="0"/>
                    <a:pt x="252730" y="0"/>
                  </a:cubicBezTo>
                  <a:close/>
                </a:path>
              </a:pathLst>
            </a:custGeom>
            <a:solidFill>
              <a:srgbClr val="FFFFFF"/>
            </a:solidFill>
          </p:spPr>
        </p:sp>
      </p:grpSp>
      <p:grpSp>
        <p:nvGrpSpPr>
          <p:cNvPr name="Group 19" id="19"/>
          <p:cNvGrpSpPr/>
          <p:nvPr/>
        </p:nvGrpSpPr>
        <p:grpSpPr>
          <a:xfrm rot="0">
            <a:off x="13362023" y="4782861"/>
            <a:ext cx="2116634" cy="591341"/>
            <a:chOff x="0" y="0"/>
            <a:chExt cx="1854692" cy="518160"/>
          </a:xfrm>
        </p:grpSpPr>
        <p:sp>
          <p:nvSpPr>
            <p:cNvPr name="Freeform 20" id="20"/>
            <p:cNvSpPr/>
            <p:nvPr/>
          </p:nvSpPr>
          <p:spPr>
            <a:xfrm flipH="false" flipV="false" rot="0">
              <a:off x="6350" y="6350"/>
              <a:ext cx="1841991" cy="505460"/>
            </a:xfrm>
            <a:custGeom>
              <a:avLst/>
              <a:gdLst/>
              <a:ahLst/>
              <a:cxnLst/>
              <a:rect r="r" b="b" t="t" l="l"/>
              <a:pathLst>
                <a:path h="505460" w="1841991">
                  <a:moveTo>
                    <a:pt x="252730" y="0"/>
                  </a:moveTo>
                  <a:lnTo>
                    <a:pt x="1589262" y="0"/>
                  </a:lnTo>
                  <a:cubicBezTo>
                    <a:pt x="1728962" y="0"/>
                    <a:pt x="1841991" y="113030"/>
                    <a:pt x="1841991" y="252730"/>
                  </a:cubicBezTo>
                  <a:cubicBezTo>
                    <a:pt x="1841991" y="392430"/>
                    <a:pt x="1728962" y="505460"/>
                    <a:pt x="1589262" y="505460"/>
                  </a:cubicBezTo>
                  <a:lnTo>
                    <a:pt x="252730" y="505460"/>
                  </a:lnTo>
                  <a:cubicBezTo>
                    <a:pt x="113030" y="505460"/>
                    <a:pt x="0" y="392430"/>
                    <a:pt x="0" y="252730"/>
                  </a:cubicBezTo>
                  <a:cubicBezTo>
                    <a:pt x="0" y="113030"/>
                    <a:pt x="113030" y="0"/>
                    <a:pt x="252730" y="0"/>
                  </a:cubicBezTo>
                  <a:close/>
                </a:path>
              </a:pathLst>
            </a:custGeom>
            <a:solidFill>
              <a:srgbClr val="FFFFFF"/>
            </a:solidFill>
          </p:spPr>
        </p:sp>
      </p:grpSp>
      <p:grpSp>
        <p:nvGrpSpPr>
          <p:cNvPr name="Group 21" id="21"/>
          <p:cNvGrpSpPr/>
          <p:nvPr/>
        </p:nvGrpSpPr>
        <p:grpSpPr>
          <a:xfrm rot="0">
            <a:off x="11451165" y="5899759"/>
            <a:ext cx="5808135" cy="2693191"/>
            <a:chOff x="0" y="0"/>
            <a:chExt cx="2599206" cy="1205233"/>
          </a:xfrm>
        </p:grpSpPr>
        <p:sp>
          <p:nvSpPr>
            <p:cNvPr name="Freeform 22" id="22"/>
            <p:cNvSpPr/>
            <p:nvPr/>
          </p:nvSpPr>
          <p:spPr>
            <a:xfrm flipH="false" flipV="false" rot="0">
              <a:off x="0" y="0"/>
              <a:ext cx="2599206" cy="1205233"/>
            </a:xfrm>
            <a:custGeom>
              <a:avLst/>
              <a:gdLst/>
              <a:ahLst/>
              <a:cxnLst/>
              <a:rect r="r" b="b" t="t" l="l"/>
              <a:pathLst>
                <a:path h="1205233" w="2599206">
                  <a:moveTo>
                    <a:pt x="67980" y="0"/>
                  </a:moveTo>
                  <a:lnTo>
                    <a:pt x="2531226" y="0"/>
                  </a:lnTo>
                  <a:cubicBezTo>
                    <a:pt x="2568770" y="0"/>
                    <a:pt x="2599206" y="30436"/>
                    <a:pt x="2599206" y="67980"/>
                  </a:cubicBezTo>
                  <a:lnTo>
                    <a:pt x="2599206" y="1137253"/>
                  </a:lnTo>
                  <a:cubicBezTo>
                    <a:pt x="2599206" y="1155282"/>
                    <a:pt x="2592044" y="1172574"/>
                    <a:pt x="2579295" y="1185322"/>
                  </a:cubicBezTo>
                  <a:cubicBezTo>
                    <a:pt x="2566546" y="1198071"/>
                    <a:pt x="2549255" y="1205233"/>
                    <a:pt x="2531226" y="1205233"/>
                  </a:cubicBezTo>
                  <a:lnTo>
                    <a:pt x="67980" y="1205233"/>
                  </a:lnTo>
                  <a:cubicBezTo>
                    <a:pt x="49951" y="1205233"/>
                    <a:pt x="32660" y="1198071"/>
                    <a:pt x="19911" y="1185322"/>
                  </a:cubicBezTo>
                  <a:cubicBezTo>
                    <a:pt x="7162" y="1172574"/>
                    <a:pt x="0" y="1155282"/>
                    <a:pt x="0" y="1137253"/>
                  </a:cubicBezTo>
                  <a:lnTo>
                    <a:pt x="0" y="67980"/>
                  </a:lnTo>
                  <a:cubicBezTo>
                    <a:pt x="0" y="49951"/>
                    <a:pt x="7162" y="32660"/>
                    <a:pt x="19911" y="19911"/>
                  </a:cubicBezTo>
                  <a:cubicBezTo>
                    <a:pt x="32660" y="7162"/>
                    <a:pt x="49951" y="0"/>
                    <a:pt x="67980" y="0"/>
                  </a:cubicBezTo>
                  <a:close/>
                </a:path>
              </a:pathLst>
            </a:custGeom>
            <a:solidFill>
              <a:srgbClr val="75B776"/>
            </a:solidFill>
          </p:spPr>
        </p:sp>
        <p:sp>
          <p:nvSpPr>
            <p:cNvPr name="TextBox 23" id="23"/>
            <p:cNvSpPr txBox="true"/>
            <p:nvPr/>
          </p:nvSpPr>
          <p:spPr>
            <a:xfrm>
              <a:off x="0" y="-38100"/>
              <a:ext cx="2599206" cy="1243333"/>
            </a:xfrm>
            <a:prstGeom prst="rect">
              <a:avLst/>
            </a:prstGeom>
          </p:spPr>
          <p:txBody>
            <a:bodyPr anchor="ctr" rtlCol="false" tIns="50800" lIns="50800" bIns="50800" rIns="50800"/>
            <a:lstStyle/>
            <a:p>
              <a:pPr algn="ctr">
                <a:lnSpc>
                  <a:spcPts val="2659"/>
                </a:lnSpc>
              </a:pPr>
            </a:p>
          </p:txBody>
        </p:sp>
      </p:grpSp>
      <p:grpSp>
        <p:nvGrpSpPr>
          <p:cNvPr name="Group 24" id="24"/>
          <p:cNvGrpSpPr/>
          <p:nvPr/>
        </p:nvGrpSpPr>
        <p:grpSpPr>
          <a:xfrm rot="0">
            <a:off x="13362023" y="7853778"/>
            <a:ext cx="2116634" cy="591341"/>
            <a:chOff x="0" y="0"/>
            <a:chExt cx="1854692" cy="518160"/>
          </a:xfrm>
        </p:grpSpPr>
        <p:sp>
          <p:nvSpPr>
            <p:cNvPr name="Freeform 25" id="25"/>
            <p:cNvSpPr/>
            <p:nvPr/>
          </p:nvSpPr>
          <p:spPr>
            <a:xfrm flipH="false" flipV="false" rot="0">
              <a:off x="6350" y="6350"/>
              <a:ext cx="1841991" cy="505460"/>
            </a:xfrm>
            <a:custGeom>
              <a:avLst/>
              <a:gdLst/>
              <a:ahLst/>
              <a:cxnLst/>
              <a:rect r="r" b="b" t="t" l="l"/>
              <a:pathLst>
                <a:path h="505460" w="1841991">
                  <a:moveTo>
                    <a:pt x="252730" y="0"/>
                  </a:moveTo>
                  <a:lnTo>
                    <a:pt x="1589262" y="0"/>
                  </a:lnTo>
                  <a:cubicBezTo>
                    <a:pt x="1728962" y="0"/>
                    <a:pt x="1841991" y="113030"/>
                    <a:pt x="1841991" y="252730"/>
                  </a:cubicBezTo>
                  <a:cubicBezTo>
                    <a:pt x="1841991" y="392430"/>
                    <a:pt x="1728962" y="505460"/>
                    <a:pt x="1589262" y="505460"/>
                  </a:cubicBezTo>
                  <a:lnTo>
                    <a:pt x="252730" y="505460"/>
                  </a:lnTo>
                  <a:cubicBezTo>
                    <a:pt x="113030" y="505460"/>
                    <a:pt x="0" y="392430"/>
                    <a:pt x="0" y="252730"/>
                  </a:cubicBezTo>
                  <a:cubicBezTo>
                    <a:pt x="0" y="113030"/>
                    <a:pt x="113030" y="0"/>
                    <a:pt x="252730" y="0"/>
                  </a:cubicBezTo>
                  <a:close/>
                </a:path>
              </a:pathLst>
            </a:custGeom>
            <a:solidFill>
              <a:srgbClr val="FFFFFF"/>
            </a:solidFill>
          </p:spPr>
        </p:sp>
      </p:grpSp>
      <p:sp>
        <p:nvSpPr>
          <p:cNvPr name="Freeform 26" id="26"/>
          <p:cNvSpPr/>
          <p:nvPr/>
        </p:nvSpPr>
        <p:spPr>
          <a:xfrm flipH="false" flipV="false" rot="0">
            <a:off x="5720224" y="1408113"/>
            <a:ext cx="6801537" cy="9038587"/>
          </a:xfrm>
          <a:custGeom>
            <a:avLst/>
            <a:gdLst/>
            <a:ahLst/>
            <a:cxnLst/>
            <a:rect r="r" b="b" t="t" l="l"/>
            <a:pathLst>
              <a:path h="9038587" w="6801537">
                <a:moveTo>
                  <a:pt x="0" y="0"/>
                </a:moveTo>
                <a:lnTo>
                  <a:pt x="6801536" y="0"/>
                </a:lnTo>
                <a:lnTo>
                  <a:pt x="6801536" y="9038586"/>
                </a:lnTo>
                <a:lnTo>
                  <a:pt x="0" y="9038586"/>
                </a:lnTo>
                <a:lnTo>
                  <a:pt x="0" y="0"/>
                </a:lnTo>
                <a:close/>
              </a:path>
            </a:pathLst>
          </a:custGeom>
          <a:blipFill>
            <a:blip r:embed="rId4"/>
            <a:stretch>
              <a:fillRect l="0" t="0" r="0" b="0"/>
            </a:stretch>
          </a:blipFill>
        </p:spPr>
      </p:sp>
      <p:sp>
        <p:nvSpPr>
          <p:cNvPr name="TextBox 27" id="27"/>
          <p:cNvSpPr txBox="true"/>
          <p:nvPr/>
        </p:nvSpPr>
        <p:spPr>
          <a:xfrm rot="0">
            <a:off x="1303315" y="3383956"/>
            <a:ext cx="5396001" cy="1113155"/>
          </a:xfrm>
          <a:prstGeom prst="rect">
            <a:avLst/>
          </a:prstGeom>
        </p:spPr>
        <p:txBody>
          <a:bodyPr anchor="t" rtlCol="false" tIns="0" lIns="0" bIns="0" rIns="0">
            <a:spAutoFit/>
          </a:bodyPr>
          <a:lstStyle/>
          <a:p>
            <a:pPr algn="ctr">
              <a:lnSpc>
                <a:spcPts val="2199"/>
              </a:lnSpc>
            </a:pPr>
            <a:r>
              <a:rPr lang="en-US" sz="2199">
                <a:solidFill>
                  <a:srgbClr val="FFFFFF"/>
                </a:solidFill>
                <a:latin typeface="Open Sans 1"/>
                <a:ea typeface="Open Sans 1"/>
                <a:cs typeface="Open Sans 1"/>
                <a:sym typeface="Open Sans 1"/>
              </a:rPr>
              <a:t>Завершили цикл мастер-классов</a:t>
            </a:r>
          </a:p>
          <a:p>
            <a:pPr algn="ctr">
              <a:lnSpc>
                <a:spcPts val="2199"/>
              </a:lnSpc>
            </a:pPr>
            <a:r>
              <a:rPr lang="en-US" sz="2199">
                <a:solidFill>
                  <a:srgbClr val="FFFFFF"/>
                </a:solidFill>
                <a:latin typeface="Open Sans 1"/>
                <a:ea typeface="Open Sans 1"/>
                <a:cs typeface="Open Sans 1"/>
                <a:sym typeface="Open Sans 1"/>
              </a:rPr>
              <a:t>по флористике для учащихся Семилукской спецшколы </a:t>
            </a:r>
          </a:p>
          <a:p>
            <a:pPr algn="ctr">
              <a:lnSpc>
                <a:spcPts val="2199"/>
              </a:lnSpc>
            </a:pPr>
            <a:r>
              <a:rPr lang="en-US" sz="2199">
                <a:solidFill>
                  <a:srgbClr val="FFFFFF"/>
                </a:solidFill>
                <a:latin typeface="Open Sans 1"/>
                <a:ea typeface="Open Sans 1"/>
                <a:cs typeface="Open Sans 1"/>
                <a:sym typeface="Open Sans 1"/>
              </a:rPr>
              <a:t>в рамках проекта #ПодариНавык</a:t>
            </a:r>
          </a:p>
        </p:txBody>
      </p:sp>
      <p:sp>
        <p:nvSpPr>
          <p:cNvPr name="TextBox 28" id="28"/>
          <p:cNvSpPr txBox="true"/>
          <p:nvPr/>
        </p:nvSpPr>
        <p:spPr>
          <a:xfrm rot="0">
            <a:off x="1303315" y="6454315"/>
            <a:ext cx="5396001" cy="1113155"/>
          </a:xfrm>
          <a:prstGeom prst="rect">
            <a:avLst/>
          </a:prstGeom>
        </p:spPr>
        <p:txBody>
          <a:bodyPr anchor="t" rtlCol="false" tIns="0" lIns="0" bIns="0" rIns="0">
            <a:spAutoFit/>
          </a:bodyPr>
          <a:lstStyle/>
          <a:p>
            <a:pPr algn="ctr">
              <a:lnSpc>
                <a:spcPts val="2199"/>
              </a:lnSpc>
            </a:pPr>
            <a:r>
              <a:rPr lang="en-US" sz="2199">
                <a:solidFill>
                  <a:srgbClr val="FFFFFF"/>
                </a:solidFill>
                <a:latin typeface="Open Sans 1"/>
                <a:ea typeface="Open Sans 1"/>
                <a:cs typeface="Open Sans 1"/>
                <a:sym typeface="Open Sans 1"/>
              </a:rPr>
              <a:t>Отметили 18-ти летие Фонда</a:t>
            </a:r>
          </a:p>
          <a:p>
            <a:pPr algn="ctr">
              <a:lnSpc>
                <a:spcPts val="2199"/>
              </a:lnSpc>
            </a:pPr>
            <a:r>
              <a:rPr lang="en-US" sz="2199">
                <a:solidFill>
                  <a:srgbClr val="FFFFFF"/>
                </a:solidFill>
                <a:latin typeface="Open Sans 1"/>
                <a:ea typeface="Open Sans 1"/>
                <a:cs typeface="Open Sans 1"/>
                <a:sym typeface="Open Sans 1"/>
              </a:rPr>
              <a:t>на фестивале “Добрый край Воронежский”: устроили научную выставку и дарили подарки</a:t>
            </a:r>
          </a:p>
        </p:txBody>
      </p:sp>
      <p:sp>
        <p:nvSpPr>
          <p:cNvPr name="TextBox 29" id="29"/>
          <p:cNvSpPr txBox="true"/>
          <p:nvPr/>
        </p:nvSpPr>
        <p:spPr>
          <a:xfrm rot="0">
            <a:off x="11657232" y="3574456"/>
            <a:ext cx="5396001" cy="836930"/>
          </a:xfrm>
          <a:prstGeom prst="rect">
            <a:avLst/>
          </a:prstGeom>
        </p:spPr>
        <p:txBody>
          <a:bodyPr anchor="t" rtlCol="false" tIns="0" lIns="0" bIns="0" rIns="0">
            <a:spAutoFit/>
          </a:bodyPr>
          <a:lstStyle/>
          <a:p>
            <a:pPr algn="ctr">
              <a:lnSpc>
                <a:spcPts val="2199"/>
              </a:lnSpc>
            </a:pPr>
            <a:r>
              <a:rPr lang="en-US" sz="2199">
                <a:solidFill>
                  <a:srgbClr val="FFFFFF"/>
                </a:solidFill>
                <a:latin typeface="Open Sans 1"/>
                <a:ea typeface="Open Sans 1"/>
                <a:cs typeface="Open Sans 1"/>
                <a:sym typeface="Open Sans 1"/>
              </a:rPr>
              <a:t>Приняли участие в благотворительной экоакции на конной ферме с нашими подопечными</a:t>
            </a:r>
          </a:p>
        </p:txBody>
      </p:sp>
      <p:sp>
        <p:nvSpPr>
          <p:cNvPr name="TextBox 30" id="30"/>
          <p:cNvSpPr txBox="true"/>
          <p:nvPr/>
        </p:nvSpPr>
        <p:spPr>
          <a:xfrm rot="0">
            <a:off x="1563261" y="933450"/>
            <a:ext cx="3316700" cy="854075"/>
          </a:xfrm>
          <a:prstGeom prst="rect">
            <a:avLst/>
          </a:prstGeom>
        </p:spPr>
        <p:txBody>
          <a:bodyPr anchor="t" rtlCol="false" tIns="0" lIns="0" bIns="0" rIns="0">
            <a:spAutoFit/>
          </a:bodyPr>
          <a:lstStyle/>
          <a:p>
            <a:pPr algn="ctr">
              <a:lnSpc>
                <a:spcPts val="6999"/>
              </a:lnSpc>
            </a:pPr>
            <a:r>
              <a:rPr lang="en-US" b="true" sz="4999">
                <a:solidFill>
                  <a:srgbClr val="FFFFFF"/>
                </a:solidFill>
                <a:latin typeface="Open Sans 1 Bold"/>
                <a:ea typeface="Open Sans 1 Bold"/>
                <a:cs typeface="Open Sans 1 Bold"/>
                <a:sym typeface="Open Sans 1 Bold"/>
              </a:rPr>
              <a:t>НОВОСТИ</a:t>
            </a:r>
          </a:p>
        </p:txBody>
      </p:sp>
      <p:sp>
        <p:nvSpPr>
          <p:cNvPr name="TextBox 31" id="31"/>
          <p:cNvSpPr txBox="true"/>
          <p:nvPr/>
        </p:nvSpPr>
        <p:spPr>
          <a:xfrm rot="0">
            <a:off x="12158729" y="1159047"/>
            <a:ext cx="5100571" cy="502920"/>
          </a:xfrm>
          <a:prstGeom prst="rect">
            <a:avLst/>
          </a:prstGeom>
        </p:spPr>
        <p:txBody>
          <a:bodyPr anchor="t" rtlCol="false" tIns="0" lIns="0" bIns="0" rIns="0">
            <a:spAutoFit/>
          </a:bodyPr>
          <a:lstStyle/>
          <a:p>
            <a:pPr algn="r">
              <a:lnSpc>
                <a:spcPts val="3960"/>
              </a:lnSpc>
            </a:pPr>
            <a:r>
              <a:rPr lang="en-US" b="true" sz="3600" spc="-36">
                <a:solidFill>
                  <a:srgbClr val="BF2086"/>
                </a:solidFill>
                <a:latin typeface="Open Sans 1 Bold"/>
                <a:ea typeface="Open Sans 1 Bold"/>
                <a:cs typeface="Open Sans 1 Bold"/>
                <a:sym typeface="Open Sans 1 Bold"/>
              </a:rPr>
              <a:t>II КВАРТАЛА 2025</a:t>
            </a:r>
          </a:p>
        </p:txBody>
      </p:sp>
      <p:sp>
        <p:nvSpPr>
          <p:cNvPr name="TextBox 32" id="32"/>
          <p:cNvSpPr txBox="true"/>
          <p:nvPr/>
        </p:nvSpPr>
        <p:spPr>
          <a:xfrm rot="0">
            <a:off x="3122671" y="8002129"/>
            <a:ext cx="1757289" cy="313690"/>
          </a:xfrm>
          <a:prstGeom prst="rect">
            <a:avLst/>
          </a:prstGeom>
        </p:spPr>
        <p:txBody>
          <a:bodyPr anchor="t" rtlCol="false" tIns="0" lIns="0" bIns="0" rIns="0">
            <a:spAutoFit/>
          </a:bodyPr>
          <a:lstStyle/>
          <a:p>
            <a:pPr algn="ctr">
              <a:lnSpc>
                <a:spcPts val="2419"/>
              </a:lnSpc>
              <a:spcBef>
                <a:spcPct val="0"/>
              </a:spcBef>
            </a:pPr>
            <a:r>
              <a:rPr lang="en-US" b="true" sz="2199" spc="-21">
                <a:solidFill>
                  <a:srgbClr val="75B776"/>
                </a:solidFill>
                <a:latin typeface="Open Sans 1 Bold"/>
                <a:ea typeface="Open Sans 1 Bold"/>
                <a:cs typeface="Open Sans 1 Bold"/>
                <a:sym typeface="Open Sans 1 Bold"/>
                <a:hlinkClick r:id="rId5" tooltip="https://blago-vrn.ru/news/uchastie-v-festivale-dobryj-kraj-voronezhskij/"/>
              </a:rPr>
              <a:t>ПОДРОБНЕЕ</a:t>
            </a:r>
          </a:p>
        </p:txBody>
      </p:sp>
      <p:sp>
        <p:nvSpPr>
          <p:cNvPr name="TextBox 33" id="33"/>
          <p:cNvSpPr txBox="true"/>
          <p:nvPr/>
        </p:nvSpPr>
        <p:spPr>
          <a:xfrm rot="0">
            <a:off x="3122671" y="4931212"/>
            <a:ext cx="1757289" cy="313690"/>
          </a:xfrm>
          <a:prstGeom prst="rect">
            <a:avLst/>
          </a:prstGeom>
        </p:spPr>
        <p:txBody>
          <a:bodyPr anchor="t" rtlCol="false" tIns="0" lIns="0" bIns="0" rIns="0">
            <a:spAutoFit/>
          </a:bodyPr>
          <a:lstStyle/>
          <a:p>
            <a:pPr algn="ctr">
              <a:lnSpc>
                <a:spcPts val="2419"/>
              </a:lnSpc>
              <a:spcBef>
                <a:spcPct val="0"/>
              </a:spcBef>
            </a:pPr>
            <a:r>
              <a:rPr lang="en-US" b="true" sz="2199" spc="-21">
                <a:solidFill>
                  <a:srgbClr val="75B776"/>
                </a:solidFill>
                <a:latin typeface="Open Sans 1 Bold"/>
                <a:ea typeface="Open Sans 1 Bold"/>
                <a:cs typeface="Open Sans 1 Bold"/>
                <a:sym typeface="Open Sans 1 Bold"/>
                <a:hlinkClick r:id="rId6" tooltip="https://blago-vrn.ru/news/podarinavyk-floristika-7/"/>
              </a:rPr>
              <a:t>ПОДРОБНЕЕ</a:t>
            </a:r>
          </a:p>
        </p:txBody>
      </p:sp>
      <p:sp>
        <p:nvSpPr>
          <p:cNvPr name="TextBox 34" id="34"/>
          <p:cNvSpPr txBox="true"/>
          <p:nvPr/>
        </p:nvSpPr>
        <p:spPr>
          <a:xfrm rot="0">
            <a:off x="13541695" y="4931212"/>
            <a:ext cx="1757289" cy="313690"/>
          </a:xfrm>
          <a:prstGeom prst="rect">
            <a:avLst/>
          </a:prstGeom>
        </p:spPr>
        <p:txBody>
          <a:bodyPr anchor="t" rtlCol="false" tIns="0" lIns="0" bIns="0" rIns="0">
            <a:spAutoFit/>
          </a:bodyPr>
          <a:lstStyle/>
          <a:p>
            <a:pPr algn="ctr">
              <a:lnSpc>
                <a:spcPts val="2419"/>
              </a:lnSpc>
              <a:spcBef>
                <a:spcPct val="0"/>
              </a:spcBef>
            </a:pPr>
            <a:r>
              <a:rPr lang="en-US" b="true" sz="2199" spc="-21">
                <a:solidFill>
                  <a:srgbClr val="75B776"/>
                </a:solidFill>
                <a:latin typeface="Open Sans 1 Bold"/>
                <a:ea typeface="Open Sans 1 Bold"/>
                <a:cs typeface="Open Sans 1 Bold"/>
                <a:sym typeface="Open Sans 1 Bold"/>
                <a:hlinkClick r:id="rId7" tooltip="https://blago-vrn.ru/news/blagotvoritelnaya-eko-akcziya-na-ferme-konnyj-prival/"/>
              </a:rPr>
              <a:t>ПОДРОБНЕЕ</a:t>
            </a:r>
          </a:p>
        </p:txBody>
      </p:sp>
      <p:sp>
        <p:nvSpPr>
          <p:cNvPr name="TextBox 35" id="35"/>
          <p:cNvSpPr txBox="true"/>
          <p:nvPr/>
        </p:nvSpPr>
        <p:spPr>
          <a:xfrm rot="0">
            <a:off x="11657232" y="6454315"/>
            <a:ext cx="5396001" cy="1113155"/>
          </a:xfrm>
          <a:prstGeom prst="rect">
            <a:avLst/>
          </a:prstGeom>
        </p:spPr>
        <p:txBody>
          <a:bodyPr anchor="t" rtlCol="false" tIns="0" lIns="0" bIns="0" rIns="0">
            <a:spAutoFit/>
          </a:bodyPr>
          <a:lstStyle/>
          <a:p>
            <a:pPr algn="ctr">
              <a:lnSpc>
                <a:spcPts val="2199"/>
              </a:lnSpc>
            </a:pPr>
            <a:r>
              <a:rPr lang="en-US" sz="2199">
                <a:solidFill>
                  <a:srgbClr val="FFFFFF"/>
                </a:solidFill>
                <a:latin typeface="Open Sans 1"/>
                <a:ea typeface="Open Sans 1"/>
                <a:cs typeface="Open Sans 1"/>
                <a:sym typeface="Open Sans 1"/>
              </a:rPr>
              <a:t>Отобрали участников из выпускников</a:t>
            </a:r>
          </a:p>
          <a:p>
            <a:pPr algn="ctr">
              <a:lnSpc>
                <a:spcPts val="2199"/>
              </a:lnSpc>
            </a:pPr>
            <a:r>
              <a:rPr lang="en-US" sz="2199">
                <a:solidFill>
                  <a:srgbClr val="FFFFFF"/>
                </a:solidFill>
                <a:latin typeface="Open Sans 1"/>
                <a:ea typeface="Open Sans 1"/>
                <a:cs typeface="Open Sans 1"/>
                <a:sym typeface="Open Sans 1"/>
              </a:rPr>
              <a:t>Новоусманского многопрофильного техникума для пилотного цикла проекта «Точка сборки»</a:t>
            </a:r>
          </a:p>
        </p:txBody>
      </p:sp>
      <p:sp>
        <p:nvSpPr>
          <p:cNvPr name="TextBox 36" id="36"/>
          <p:cNvSpPr txBox="true"/>
          <p:nvPr/>
        </p:nvSpPr>
        <p:spPr>
          <a:xfrm rot="0">
            <a:off x="13541695" y="8002129"/>
            <a:ext cx="1757289" cy="313690"/>
          </a:xfrm>
          <a:prstGeom prst="rect">
            <a:avLst/>
          </a:prstGeom>
        </p:spPr>
        <p:txBody>
          <a:bodyPr anchor="t" rtlCol="false" tIns="0" lIns="0" bIns="0" rIns="0">
            <a:spAutoFit/>
          </a:bodyPr>
          <a:lstStyle/>
          <a:p>
            <a:pPr algn="ctr">
              <a:lnSpc>
                <a:spcPts val="2419"/>
              </a:lnSpc>
              <a:spcBef>
                <a:spcPct val="0"/>
              </a:spcBef>
            </a:pPr>
            <a:r>
              <a:rPr lang="en-US" b="true" sz="2199" spc="-21">
                <a:solidFill>
                  <a:srgbClr val="75B776"/>
                </a:solidFill>
                <a:latin typeface="Open Sans 1 Bold"/>
                <a:ea typeface="Open Sans 1 Bold"/>
                <a:cs typeface="Open Sans 1 Bold"/>
                <a:sym typeface="Open Sans 1 Bold"/>
                <a:hlinkClick r:id="rId8" tooltip="https://blago-vrn.ru/news/otobrali-uchastnikov-dlya-pilotnogo-czikla-proekta-tochka-sborki/"/>
              </a:rPr>
              <a:t>ПОДРОБНЕЕ</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BF2086"/>
        </a:solidFill>
      </p:bgPr>
    </p:bg>
    <p:spTree>
      <p:nvGrpSpPr>
        <p:cNvPr id="1" name=""/>
        <p:cNvGrpSpPr/>
        <p:nvPr/>
      </p:nvGrpSpPr>
      <p:grpSpPr>
        <a:xfrm>
          <a:off x="0" y="0"/>
          <a:ext cx="0" cy="0"/>
          <a:chOff x="0" y="0"/>
          <a:chExt cx="0" cy="0"/>
        </a:xfrm>
      </p:grpSpPr>
      <p:sp>
        <p:nvSpPr>
          <p:cNvPr name="Freeform 2" id="2"/>
          <p:cNvSpPr/>
          <p:nvPr/>
        </p:nvSpPr>
        <p:spPr>
          <a:xfrm flipH="false" flipV="false" rot="0">
            <a:off x="12471418" y="1787525"/>
            <a:ext cx="6656665" cy="8625033"/>
          </a:xfrm>
          <a:custGeom>
            <a:avLst/>
            <a:gdLst/>
            <a:ahLst/>
            <a:cxnLst/>
            <a:rect r="r" b="b" t="t" l="l"/>
            <a:pathLst>
              <a:path h="8625033" w="6656665">
                <a:moveTo>
                  <a:pt x="0" y="0"/>
                </a:moveTo>
                <a:lnTo>
                  <a:pt x="6656665" y="0"/>
                </a:lnTo>
                <a:lnTo>
                  <a:pt x="6656665" y="8625033"/>
                </a:lnTo>
                <a:lnTo>
                  <a:pt x="0" y="8625033"/>
                </a:lnTo>
                <a:lnTo>
                  <a:pt x="0" y="0"/>
                </a:lnTo>
                <a:close/>
              </a:path>
            </a:pathLst>
          </a:custGeom>
          <a:blipFill>
            <a:blip r:embed="rId2"/>
            <a:stretch>
              <a:fillRect l="0" t="-1238" r="0" b="-1238"/>
            </a:stretch>
          </a:blipFill>
        </p:spPr>
      </p:sp>
      <p:grpSp>
        <p:nvGrpSpPr>
          <p:cNvPr name="Group 3" id="3"/>
          <p:cNvGrpSpPr/>
          <p:nvPr/>
        </p:nvGrpSpPr>
        <p:grpSpPr>
          <a:xfrm rot="0">
            <a:off x="-1524210" y="503553"/>
            <a:ext cx="8429594" cy="1775809"/>
            <a:chOff x="0" y="0"/>
            <a:chExt cx="2220140" cy="467703"/>
          </a:xfrm>
        </p:grpSpPr>
        <p:sp>
          <p:nvSpPr>
            <p:cNvPr name="Freeform 4" id="4"/>
            <p:cNvSpPr/>
            <p:nvPr/>
          </p:nvSpPr>
          <p:spPr>
            <a:xfrm flipH="false" flipV="false" rot="0">
              <a:off x="0" y="0"/>
              <a:ext cx="2220140" cy="467703"/>
            </a:xfrm>
            <a:custGeom>
              <a:avLst/>
              <a:gdLst/>
              <a:ahLst/>
              <a:cxnLst/>
              <a:rect r="r" b="b" t="t" l="l"/>
              <a:pathLst>
                <a:path h="467703" w="2220140">
                  <a:moveTo>
                    <a:pt x="90924" y="0"/>
                  </a:moveTo>
                  <a:lnTo>
                    <a:pt x="2129216" y="0"/>
                  </a:lnTo>
                  <a:cubicBezTo>
                    <a:pt x="2153331" y="0"/>
                    <a:pt x="2176457" y="9579"/>
                    <a:pt x="2193509" y="26631"/>
                  </a:cubicBezTo>
                  <a:cubicBezTo>
                    <a:pt x="2210560" y="43682"/>
                    <a:pt x="2220140" y="66809"/>
                    <a:pt x="2220140" y="90924"/>
                  </a:cubicBezTo>
                  <a:lnTo>
                    <a:pt x="2220140" y="376779"/>
                  </a:lnTo>
                  <a:cubicBezTo>
                    <a:pt x="2220140" y="400893"/>
                    <a:pt x="2210560" y="424020"/>
                    <a:pt x="2193509" y="441072"/>
                  </a:cubicBezTo>
                  <a:cubicBezTo>
                    <a:pt x="2176457" y="458123"/>
                    <a:pt x="2153331" y="467703"/>
                    <a:pt x="2129216" y="467703"/>
                  </a:cubicBezTo>
                  <a:lnTo>
                    <a:pt x="90924" y="467703"/>
                  </a:lnTo>
                  <a:cubicBezTo>
                    <a:pt x="66809" y="467703"/>
                    <a:pt x="43682" y="458123"/>
                    <a:pt x="26631" y="441072"/>
                  </a:cubicBezTo>
                  <a:cubicBezTo>
                    <a:pt x="9579" y="424020"/>
                    <a:pt x="0" y="400893"/>
                    <a:pt x="0" y="376779"/>
                  </a:cubicBezTo>
                  <a:lnTo>
                    <a:pt x="0" y="90924"/>
                  </a:lnTo>
                  <a:cubicBezTo>
                    <a:pt x="0" y="66809"/>
                    <a:pt x="9579" y="43682"/>
                    <a:pt x="26631" y="26631"/>
                  </a:cubicBezTo>
                  <a:cubicBezTo>
                    <a:pt x="43682" y="9579"/>
                    <a:pt x="66809" y="0"/>
                    <a:pt x="90924" y="0"/>
                  </a:cubicBezTo>
                  <a:close/>
                </a:path>
              </a:pathLst>
            </a:custGeom>
            <a:solidFill>
              <a:srgbClr val="FFFFFF"/>
            </a:solidFill>
          </p:spPr>
        </p:sp>
        <p:sp>
          <p:nvSpPr>
            <p:cNvPr name="TextBox 5" id="5"/>
            <p:cNvSpPr txBox="true"/>
            <p:nvPr/>
          </p:nvSpPr>
          <p:spPr>
            <a:xfrm>
              <a:off x="0" y="-38100"/>
              <a:ext cx="2220140" cy="505803"/>
            </a:xfrm>
            <a:prstGeom prst="rect">
              <a:avLst/>
            </a:prstGeom>
          </p:spPr>
          <p:txBody>
            <a:bodyPr anchor="ctr" rtlCol="false" tIns="50800" lIns="50800" bIns="50800" rIns="50800"/>
            <a:lstStyle/>
            <a:p>
              <a:pPr algn="ctr">
                <a:lnSpc>
                  <a:spcPts val="2659"/>
                </a:lnSpc>
                <a:spcBef>
                  <a:spcPct val="0"/>
                </a:spcBef>
              </a:pPr>
            </a:p>
          </p:txBody>
        </p:sp>
      </p:grpSp>
      <p:sp>
        <p:nvSpPr>
          <p:cNvPr name="TextBox 6" id="6"/>
          <p:cNvSpPr txBox="true"/>
          <p:nvPr/>
        </p:nvSpPr>
        <p:spPr>
          <a:xfrm rot="0">
            <a:off x="0" y="933450"/>
            <a:ext cx="6905383" cy="854075"/>
          </a:xfrm>
          <a:prstGeom prst="rect">
            <a:avLst/>
          </a:prstGeom>
        </p:spPr>
        <p:txBody>
          <a:bodyPr anchor="t" rtlCol="false" tIns="0" lIns="0" bIns="0" rIns="0">
            <a:spAutoFit/>
          </a:bodyPr>
          <a:lstStyle/>
          <a:p>
            <a:pPr algn="ctr">
              <a:lnSpc>
                <a:spcPts val="6999"/>
              </a:lnSpc>
            </a:pPr>
            <a:r>
              <a:rPr lang="en-US" b="true" sz="4999">
                <a:solidFill>
                  <a:srgbClr val="BF2086"/>
                </a:solidFill>
                <a:latin typeface="Open Sans 1 Bold"/>
                <a:ea typeface="Open Sans 1 Bold"/>
                <a:cs typeface="Open Sans 1 Bold"/>
                <a:sym typeface="Open Sans 1 Bold"/>
              </a:rPr>
              <a:t>СМИ О НАС</a:t>
            </a:r>
          </a:p>
        </p:txBody>
      </p:sp>
      <p:grpSp>
        <p:nvGrpSpPr>
          <p:cNvPr name="Group 7" id="7"/>
          <p:cNvGrpSpPr/>
          <p:nvPr/>
        </p:nvGrpSpPr>
        <p:grpSpPr>
          <a:xfrm rot="0">
            <a:off x="1097248" y="5899759"/>
            <a:ext cx="5808135" cy="2693191"/>
            <a:chOff x="0" y="0"/>
            <a:chExt cx="2599206" cy="1205233"/>
          </a:xfrm>
        </p:grpSpPr>
        <p:sp>
          <p:nvSpPr>
            <p:cNvPr name="Freeform 8" id="8"/>
            <p:cNvSpPr/>
            <p:nvPr/>
          </p:nvSpPr>
          <p:spPr>
            <a:xfrm flipH="false" flipV="false" rot="0">
              <a:off x="0" y="0"/>
              <a:ext cx="2599206" cy="1205233"/>
            </a:xfrm>
            <a:custGeom>
              <a:avLst/>
              <a:gdLst/>
              <a:ahLst/>
              <a:cxnLst/>
              <a:rect r="r" b="b" t="t" l="l"/>
              <a:pathLst>
                <a:path h="1205233" w="2599206">
                  <a:moveTo>
                    <a:pt x="67980" y="0"/>
                  </a:moveTo>
                  <a:lnTo>
                    <a:pt x="2531226" y="0"/>
                  </a:lnTo>
                  <a:cubicBezTo>
                    <a:pt x="2568770" y="0"/>
                    <a:pt x="2599206" y="30436"/>
                    <a:pt x="2599206" y="67980"/>
                  </a:cubicBezTo>
                  <a:lnTo>
                    <a:pt x="2599206" y="1137253"/>
                  </a:lnTo>
                  <a:cubicBezTo>
                    <a:pt x="2599206" y="1155282"/>
                    <a:pt x="2592044" y="1172574"/>
                    <a:pt x="2579295" y="1185322"/>
                  </a:cubicBezTo>
                  <a:cubicBezTo>
                    <a:pt x="2566546" y="1198071"/>
                    <a:pt x="2549255" y="1205233"/>
                    <a:pt x="2531226" y="1205233"/>
                  </a:cubicBezTo>
                  <a:lnTo>
                    <a:pt x="67980" y="1205233"/>
                  </a:lnTo>
                  <a:cubicBezTo>
                    <a:pt x="49951" y="1205233"/>
                    <a:pt x="32660" y="1198071"/>
                    <a:pt x="19911" y="1185322"/>
                  </a:cubicBezTo>
                  <a:cubicBezTo>
                    <a:pt x="7162" y="1172574"/>
                    <a:pt x="0" y="1155282"/>
                    <a:pt x="0" y="1137253"/>
                  </a:cubicBezTo>
                  <a:lnTo>
                    <a:pt x="0" y="67980"/>
                  </a:lnTo>
                  <a:cubicBezTo>
                    <a:pt x="0" y="49951"/>
                    <a:pt x="7162" y="32660"/>
                    <a:pt x="19911" y="19911"/>
                  </a:cubicBezTo>
                  <a:cubicBezTo>
                    <a:pt x="32660" y="7162"/>
                    <a:pt x="49951" y="0"/>
                    <a:pt x="67980" y="0"/>
                  </a:cubicBezTo>
                  <a:close/>
                </a:path>
              </a:pathLst>
            </a:custGeom>
            <a:solidFill>
              <a:srgbClr val="FFFFFF"/>
            </a:solidFill>
          </p:spPr>
        </p:sp>
        <p:sp>
          <p:nvSpPr>
            <p:cNvPr name="TextBox 9" id="9"/>
            <p:cNvSpPr txBox="true"/>
            <p:nvPr/>
          </p:nvSpPr>
          <p:spPr>
            <a:xfrm>
              <a:off x="0" y="-38100"/>
              <a:ext cx="2599206" cy="1243333"/>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2942999" y="7853778"/>
            <a:ext cx="2116634" cy="591341"/>
            <a:chOff x="0" y="0"/>
            <a:chExt cx="1854692" cy="518160"/>
          </a:xfrm>
        </p:grpSpPr>
        <p:sp>
          <p:nvSpPr>
            <p:cNvPr name="Freeform 11" id="11"/>
            <p:cNvSpPr/>
            <p:nvPr/>
          </p:nvSpPr>
          <p:spPr>
            <a:xfrm flipH="false" flipV="false" rot="0">
              <a:off x="6350" y="6350"/>
              <a:ext cx="1841991" cy="505460"/>
            </a:xfrm>
            <a:custGeom>
              <a:avLst/>
              <a:gdLst/>
              <a:ahLst/>
              <a:cxnLst/>
              <a:rect r="r" b="b" t="t" l="l"/>
              <a:pathLst>
                <a:path h="505460" w="1841991">
                  <a:moveTo>
                    <a:pt x="252730" y="0"/>
                  </a:moveTo>
                  <a:lnTo>
                    <a:pt x="1589262" y="0"/>
                  </a:lnTo>
                  <a:cubicBezTo>
                    <a:pt x="1728962" y="0"/>
                    <a:pt x="1841991" y="113030"/>
                    <a:pt x="1841991" y="252730"/>
                  </a:cubicBezTo>
                  <a:cubicBezTo>
                    <a:pt x="1841991" y="392430"/>
                    <a:pt x="1728962" y="505460"/>
                    <a:pt x="1589262" y="505460"/>
                  </a:cubicBezTo>
                  <a:lnTo>
                    <a:pt x="252730" y="505460"/>
                  </a:lnTo>
                  <a:cubicBezTo>
                    <a:pt x="113030" y="505460"/>
                    <a:pt x="0" y="392430"/>
                    <a:pt x="0" y="252730"/>
                  </a:cubicBezTo>
                  <a:cubicBezTo>
                    <a:pt x="0" y="113030"/>
                    <a:pt x="113030" y="0"/>
                    <a:pt x="252730" y="0"/>
                  </a:cubicBezTo>
                  <a:close/>
                </a:path>
              </a:pathLst>
            </a:custGeom>
            <a:solidFill>
              <a:srgbClr val="BF2086"/>
            </a:solidFill>
          </p:spPr>
        </p:sp>
      </p:grpSp>
      <p:grpSp>
        <p:nvGrpSpPr>
          <p:cNvPr name="Group 12" id="12"/>
          <p:cNvGrpSpPr/>
          <p:nvPr/>
        </p:nvGrpSpPr>
        <p:grpSpPr>
          <a:xfrm rot="0">
            <a:off x="7608789" y="5899759"/>
            <a:ext cx="5808135" cy="2693191"/>
            <a:chOff x="0" y="0"/>
            <a:chExt cx="2599206" cy="1205233"/>
          </a:xfrm>
        </p:grpSpPr>
        <p:sp>
          <p:nvSpPr>
            <p:cNvPr name="Freeform 13" id="13"/>
            <p:cNvSpPr/>
            <p:nvPr/>
          </p:nvSpPr>
          <p:spPr>
            <a:xfrm flipH="false" flipV="false" rot="0">
              <a:off x="0" y="0"/>
              <a:ext cx="2599206" cy="1205233"/>
            </a:xfrm>
            <a:custGeom>
              <a:avLst/>
              <a:gdLst/>
              <a:ahLst/>
              <a:cxnLst/>
              <a:rect r="r" b="b" t="t" l="l"/>
              <a:pathLst>
                <a:path h="1205233" w="2599206">
                  <a:moveTo>
                    <a:pt x="67980" y="0"/>
                  </a:moveTo>
                  <a:lnTo>
                    <a:pt x="2531226" y="0"/>
                  </a:lnTo>
                  <a:cubicBezTo>
                    <a:pt x="2568770" y="0"/>
                    <a:pt x="2599206" y="30436"/>
                    <a:pt x="2599206" y="67980"/>
                  </a:cubicBezTo>
                  <a:lnTo>
                    <a:pt x="2599206" y="1137253"/>
                  </a:lnTo>
                  <a:cubicBezTo>
                    <a:pt x="2599206" y="1155282"/>
                    <a:pt x="2592044" y="1172574"/>
                    <a:pt x="2579295" y="1185322"/>
                  </a:cubicBezTo>
                  <a:cubicBezTo>
                    <a:pt x="2566546" y="1198071"/>
                    <a:pt x="2549255" y="1205233"/>
                    <a:pt x="2531226" y="1205233"/>
                  </a:cubicBezTo>
                  <a:lnTo>
                    <a:pt x="67980" y="1205233"/>
                  </a:lnTo>
                  <a:cubicBezTo>
                    <a:pt x="49951" y="1205233"/>
                    <a:pt x="32660" y="1198071"/>
                    <a:pt x="19911" y="1185322"/>
                  </a:cubicBezTo>
                  <a:cubicBezTo>
                    <a:pt x="7162" y="1172574"/>
                    <a:pt x="0" y="1155282"/>
                    <a:pt x="0" y="1137253"/>
                  </a:cubicBezTo>
                  <a:lnTo>
                    <a:pt x="0" y="67980"/>
                  </a:lnTo>
                  <a:cubicBezTo>
                    <a:pt x="0" y="49951"/>
                    <a:pt x="7162" y="32660"/>
                    <a:pt x="19911" y="19911"/>
                  </a:cubicBezTo>
                  <a:cubicBezTo>
                    <a:pt x="32660" y="7162"/>
                    <a:pt x="49951" y="0"/>
                    <a:pt x="67980" y="0"/>
                  </a:cubicBezTo>
                  <a:close/>
                </a:path>
              </a:pathLst>
            </a:custGeom>
            <a:solidFill>
              <a:srgbClr val="FFFFFF"/>
            </a:solidFill>
          </p:spPr>
        </p:sp>
        <p:sp>
          <p:nvSpPr>
            <p:cNvPr name="TextBox 14" id="14"/>
            <p:cNvSpPr txBox="true"/>
            <p:nvPr/>
          </p:nvSpPr>
          <p:spPr>
            <a:xfrm>
              <a:off x="0" y="-38100"/>
              <a:ext cx="2599206" cy="1243333"/>
            </a:xfrm>
            <a:prstGeom prst="rect">
              <a:avLst/>
            </a:prstGeom>
          </p:spPr>
          <p:txBody>
            <a:bodyPr anchor="ctr" rtlCol="false" tIns="50800" lIns="50800" bIns="50800" rIns="50800"/>
            <a:lstStyle/>
            <a:p>
              <a:pPr algn="ctr">
                <a:lnSpc>
                  <a:spcPts val="2659"/>
                </a:lnSpc>
              </a:pPr>
            </a:p>
          </p:txBody>
        </p:sp>
      </p:grpSp>
      <p:grpSp>
        <p:nvGrpSpPr>
          <p:cNvPr name="Group 15" id="15"/>
          <p:cNvGrpSpPr/>
          <p:nvPr/>
        </p:nvGrpSpPr>
        <p:grpSpPr>
          <a:xfrm rot="0">
            <a:off x="9519647" y="7853778"/>
            <a:ext cx="2116634" cy="591341"/>
            <a:chOff x="0" y="0"/>
            <a:chExt cx="1854692" cy="518160"/>
          </a:xfrm>
        </p:grpSpPr>
        <p:sp>
          <p:nvSpPr>
            <p:cNvPr name="Freeform 16" id="16"/>
            <p:cNvSpPr/>
            <p:nvPr/>
          </p:nvSpPr>
          <p:spPr>
            <a:xfrm flipH="false" flipV="false" rot="0">
              <a:off x="6350" y="6350"/>
              <a:ext cx="1841991" cy="505460"/>
            </a:xfrm>
            <a:custGeom>
              <a:avLst/>
              <a:gdLst/>
              <a:ahLst/>
              <a:cxnLst/>
              <a:rect r="r" b="b" t="t" l="l"/>
              <a:pathLst>
                <a:path h="505460" w="1841991">
                  <a:moveTo>
                    <a:pt x="252730" y="0"/>
                  </a:moveTo>
                  <a:lnTo>
                    <a:pt x="1589262" y="0"/>
                  </a:lnTo>
                  <a:cubicBezTo>
                    <a:pt x="1728962" y="0"/>
                    <a:pt x="1841991" y="113030"/>
                    <a:pt x="1841991" y="252730"/>
                  </a:cubicBezTo>
                  <a:cubicBezTo>
                    <a:pt x="1841991" y="392430"/>
                    <a:pt x="1728962" y="505460"/>
                    <a:pt x="1589262" y="505460"/>
                  </a:cubicBezTo>
                  <a:lnTo>
                    <a:pt x="252730" y="505460"/>
                  </a:lnTo>
                  <a:cubicBezTo>
                    <a:pt x="113030" y="505460"/>
                    <a:pt x="0" y="392430"/>
                    <a:pt x="0" y="252730"/>
                  </a:cubicBezTo>
                  <a:cubicBezTo>
                    <a:pt x="0" y="113030"/>
                    <a:pt x="113030" y="0"/>
                    <a:pt x="252730" y="0"/>
                  </a:cubicBezTo>
                  <a:close/>
                </a:path>
              </a:pathLst>
            </a:custGeom>
            <a:solidFill>
              <a:srgbClr val="BF2086"/>
            </a:solidFill>
          </p:spPr>
        </p:sp>
      </p:grpSp>
      <p:sp>
        <p:nvSpPr>
          <p:cNvPr name="TextBox 17" id="17"/>
          <p:cNvSpPr txBox="true"/>
          <p:nvPr/>
        </p:nvSpPr>
        <p:spPr>
          <a:xfrm rot="0">
            <a:off x="1303315" y="6339380"/>
            <a:ext cx="5396001" cy="1228090"/>
          </a:xfrm>
          <a:prstGeom prst="rect">
            <a:avLst/>
          </a:prstGeom>
        </p:spPr>
        <p:txBody>
          <a:bodyPr anchor="t" rtlCol="false" tIns="0" lIns="0" bIns="0" rIns="0">
            <a:spAutoFit/>
          </a:bodyPr>
          <a:lstStyle/>
          <a:p>
            <a:pPr algn="ctr">
              <a:lnSpc>
                <a:spcPts val="2419"/>
              </a:lnSpc>
            </a:pPr>
            <a:r>
              <a:rPr lang="en-US" sz="2199">
                <a:solidFill>
                  <a:srgbClr val="BF2086"/>
                </a:solidFill>
                <a:latin typeface="Open Sans 1"/>
                <a:ea typeface="Open Sans 1"/>
                <a:cs typeface="Open Sans 1"/>
                <a:sym typeface="Open Sans 1"/>
              </a:rPr>
              <a:t>На фестивале «Добрый край Воронежский» отметили труд волонтеров-благотворителей.</a:t>
            </a:r>
          </a:p>
          <a:p>
            <a:pPr algn="ctr">
              <a:lnSpc>
                <a:spcPts val="2419"/>
              </a:lnSpc>
            </a:pPr>
            <a:r>
              <a:rPr lang="en-US" sz="2199">
                <a:solidFill>
                  <a:srgbClr val="BF2086"/>
                </a:solidFill>
                <a:latin typeface="Open Sans 1"/>
                <a:ea typeface="Open Sans 1"/>
                <a:cs typeface="Open Sans 1"/>
                <a:sym typeface="Open Sans 1"/>
              </a:rPr>
              <a:t>Репортаж TV Губернии</a:t>
            </a:r>
          </a:p>
        </p:txBody>
      </p:sp>
      <p:sp>
        <p:nvSpPr>
          <p:cNvPr name="TextBox 18" id="18"/>
          <p:cNvSpPr txBox="true"/>
          <p:nvPr/>
        </p:nvSpPr>
        <p:spPr>
          <a:xfrm rot="0">
            <a:off x="3122671" y="8002129"/>
            <a:ext cx="1757289" cy="313690"/>
          </a:xfrm>
          <a:prstGeom prst="rect">
            <a:avLst/>
          </a:prstGeom>
        </p:spPr>
        <p:txBody>
          <a:bodyPr anchor="t" rtlCol="false" tIns="0" lIns="0" bIns="0" rIns="0">
            <a:spAutoFit/>
          </a:bodyPr>
          <a:lstStyle/>
          <a:p>
            <a:pPr algn="ctr">
              <a:lnSpc>
                <a:spcPts val="2419"/>
              </a:lnSpc>
              <a:spcBef>
                <a:spcPct val="0"/>
              </a:spcBef>
            </a:pPr>
            <a:r>
              <a:rPr lang="en-US" b="true" sz="2199" spc="-21">
                <a:solidFill>
                  <a:srgbClr val="FFFFFF"/>
                </a:solidFill>
                <a:latin typeface="Open Sans 1 Bold"/>
                <a:ea typeface="Open Sans 1 Bold"/>
                <a:cs typeface="Open Sans 1 Bold"/>
                <a:sym typeface="Open Sans 1 Bold"/>
                <a:hlinkClick r:id="rId3" tooltip="https://tv-gubernia.ru/novosti/na-festivale-dobryj-kraj-voronezhskij-otmetili-trud-volontyorov-blagotvoritelej/"/>
              </a:rPr>
              <a:t>ПОДРОБНЕЕ</a:t>
            </a:r>
          </a:p>
        </p:txBody>
      </p:sp>
      <p:sp>
        <p:nvSpPr>
          <p:cNvPr name="TextBox 19" id="19"/>
          <p:cNvSpPr txBox="true"/>
          <p:nvPr/>
        </p:nvSpPr>
        <p:spPr>
          <a:xfrm rot="0">
            <a:off x="7817460" y="6186980"/>
            <a:ext cx="5396001" cy="1532890"/>
          </a:xfrm>
          <a:prstGeom prst="rect">
            <a:avLst/>
          </a:prstGeom>
        </p:spPr>
        <p:txBody>
          <a:bodyPr anchor="t" rtlCol="false" tIns="0" lIns="0" bIns="0" rIns="0">
            <a:spAutoFit/>
          </a:bodyPr>
          <a:lstStyle/>
          <a:p>
            <a:pPr algn="ctr">
              <a:lnSpc>
                <a:spcPts val="2419"/>
              </a:lnSpc>
            </a:pPr>
            <a:r>
              <a:rPr lang="en-US" sz="2199">
                <a:solidFill>
                  <a:srgbClr val="BF2086"/>
                </a:solidFill>
                <a:latin typeface="Open Sans 1"/>
                <a:ea typeface="Open Sans 1"/>
                <a:cs typeface="Open Sans 1"/>
                <a:sym typeface="Open Sans 1"/>
              </a:rPr>
              <a:t>В Воронеже откроется центр подготовки к трудоустройству выпускников интернатов.</a:t>
            </a:r>
          </a:p>
          <a:p>
            <a:pPr algn="ctr">
              <a:lnSpc>
                <a:spcPts val="2419"/>
              </a:lnSpc>
            </a:pPr>
            <a:r>
              <a:rPr lang="en-US" sz="2199">
                <a:solidFill>
                  <a:srgbClr val="BF2086"/>
                </a:solidFill>
                <a:latin typeface="Open Sans 1"/>
                <a:ea typeface="Open Sans 1"/>
                <a:cs typeface="Open Sans 1"/>
                <a:sym typeface="Open Sans 1"/>
              </a:rPr>
              <a:t>Статья на портале Центра</a:t>
            </a:r>
          </a:p>
          <a:p>
            <a:pPr algn="ctr">
              <a:lnSpc>
                <a:spcPts val="2419"/>
              </a:lnSpc>
            </a:pPr>
            <a:r>
              <a:rPr lang="en-US" sz="2199">
                <a:solidFill>
                  <a:srgbClr val="BF2086"/>
                </a:solidFill>
                <a:latin typeface="Open Sans 1"/>
                <a:ea typeface="Open Sans 1"/>
                <a:cs typeface="Open Sans 1"/>
                <a:sym typeface="Open Sans 1"/>
              </a:rPr>
              <a:t>“Мой бизнес”</a:t>
            </a:r>
          </a:p>
        </p:txBody>
      </p:sp>
      <p:sp>
        <p:nvSpPr>
          <p:cNvPr name="TextBox 20" id="20"/>
          <p:cNvSpPr txBox="true"/>
          <p:nvPr/>
        </p:nvSpPr>
        <p:spPr>
          <a:xfrm rot="0">
            <a:off x="9699319" y="8002129"/>
            <a:ext cx="1757289" cy="313690"/>
          </a:xfrm>
          <a:prstGeom prst="rect">
            <a:avLst/>
          </a:prstGeom>
        </p:spPr>
        <p:txBody>
          <a:bodyPr anchor="t" rtlCol="false" tIns="0" lIns="0" bIns="0" rIns="0">
            <a:spAutoFit/>
          </a:bodyPr>
          <a:lstStyle/>
          <a:p>
            <a:pPr algn="ctr">
              <a:lnSpc>
                <a:spcPts val="2419"/>
              </a:lnSpc>
              <a:spcBef>
                <a:spcPct val="0"/>
              </a:spcBef>
            </a:pPr>
            <a:r>
              <a:rPr lang="en-US" b="true" sz="2199" spc="-21">
                <a:solidFill>
                  <a:srgbClr val="FFFFFF"/>
                </a:solidFill>
                <a:latin typeface="Open Sans 1 Bold"/>
                <a:ea typeface="Open Sans 1 Bold"/>
                <a:cs typeface="Open Sans 1 Bold"/>
                <a:sym typeface="Open Sans 1 Bold"/>
                <a:hlinkClick r:id="rId4" tooltip="https://moibiz36.ru/v-voronezhe-otkroetsya-centr-podgotovki-k-trudoustrojstvu-vypusknikov-internatov/"/>
              </a:rPr>
              <a:t>ПОДРОБНЕЕ</a:t>
            </a:r>
          </a:p>
        </p:txBody>
      </p:sp>
      <p:grpSp>
        <p:nvGrpSpPr>
          <p:cNvPr name="Group 21" id="21"/>
          <p:cNvGrpSpPr/>
          <p:nvPr/>
        </p:nvGrpSpPr>
        <p:grpSpPr>
          <a:xfrm rot="0">
            <a:off x="1097248" y="2844618"/>
            <a:ext cx="5808135" cy="2693191"/>
            <a:chOff x="0" y="0"/>
            <a:chExt cx="2599206" cy="1205233"/>
          </a:xfrm>
        </p:grpSpPr>
        <p:sp>
          <p:nvSpPr>
            <p:cNvPr name="Freeform 22" id="22"/>
            <p:cNvSpPr/>
            <p:nvPr/>
          </p:nvSpPr>
          <p:spPr>
            <a:xfrm flipH="false" flipV="false" rot="0">
              <a:off x="0" y="0"/>
              <a:ext cx="2599206" cy="1205233"/>
            </a:xfrm>
            <a:custGeom>
              <a:avLst/>
              <a:gdLst/>
              <a:ahLst/>
              <a:cxnLst/>
              <a:rect r="r" b="b" t="t" l="l"/>
              <a:pathLst>
                <a:path h="1205233" w="2599206">
                  <a:moveTo>
                    <a:pt x="67980" y="0"/>
                  </a:moveTo>
                  <a:lnTo>
                    <a:pt x="2531226" y="0"/>
                  </a:lnTo>
                  <a:cubicBezTo>
                    <a:pt x="2568770" y="0"/>
                    <a:pt x="2599206" y="30436"/>
                    <a:pt x="2599206" y="67980"/>
                  </a:cubicBezTo>
                  <a:lnTo>
                    <a:pt x="2599206" y="1137253"/>
                  </a:lnTo>
                  <a:cubicBezTo>
                    <a:pt x="2599206" y="1155282"/>
                    <a:pt x="2592044" y="1172574"/>
                    <a:pt x="2579295" y="1185322"/>
                  </a:cubicBezTo>
                  <a:cubicBezTo>
                    <a:pt x="2566546" y="1198071"/>
                    <a:pt x="2549255" y="1205233"/>
                    <a:pt x="2531226" y="1205233"/>
                  </a:cubicBezTo>
                  <a:lnTo>
                    <a:pt x="67980" y="1205233"/>
                  </a:lnTo>
                  <a:cubicBezTo>
                    <a:pt x="49951" y="1205233"/>
                    <a:pt x="32660" y="1198071"/>
                    <a:pt x="19911" y="1185322"/>
                  </a:cubicBezTo>
                  <a:cubicBezTo>
                    <a:pt x="7162" y="1172574"/>
                    <a:pt x="0" y="1155282"/>
                    <a:pt x="0" y="1137253"/>
                  </a:cubicBezTo>
                  <a:lnTo>
                    <a:pt x="0" y="67980"/>
                  </a:lnTo>
                  <a:cubicBezTo>
                    <a:pt x="0" y="49951"/>
                    <a:pt x="7162" y="32660"/>
                    <a:pt x="19911" y="19911"/>
                  </a:cubicBezTo>
                  <a:cubicBezTo>
                    <a:pt x="32660" y="7162"/>
                    <a:pt x="49951" y="0"/>
                    <a:pt x="67980" y="0"/>
                  </a:cubicBezTo>
                  <a:close/>
                </a:path>
              </a:pathLst>
            </a:custGeom>
            <a:solidFill>
              <a:srgbClr val="FFFFFF"/>
            </a:solidFill>
          </p:spPr>
        </p:sp>
        <p:sp>
          <p:nvSpPr>
            <p:cNvPr name="TextBox 23" id="23"/>
            <p:cNvSpPr txBox="true"/>
            <p:nvPr/>
          </p:nvSpPr>
          <p:spPr>
            <a:xfrm>
              <a:off x="0" y="-38100"/>
              <a:ext cx="2599206" cy="1243333"/>
            </a:xfrm>
            <a:prstGeom prst="rect">
              <a:avLst/>
            </a:prstGeom>
          </p:spPr>
          <p:txBody>
            <a:bodyPr anchor="ctr" rtlCol="false" tIns="50800" lIns="50800" bIns="50800" rIns="50800"/>
            <a:lstStyle/>
            <a:p>
              <a:pPr algn="ctr">
                <a:lnSpc>
                  <a:spcPts val="2659"/>
                </a:lnSpc>
              </a:pPr>
            </a:p>
          </p:txBody>
        </p:sp>
      </p:grpSp>
      <p:grpSp>
        <p:nvGrpSpPr>
          <p:cNvPr name="Group 24" id="24"/>
          <p:cNvGrpSpPr/>
          <p:nvPr/>
        </p:nvGrpSpPr>
        <p:grpSpPr>
          <a:xfrm rot="0">
            <a:off x="3008107" y="4798637"/>
            <a:ext cx="2116634" cy="591341"/>
            <a:chOff x="0" y="0"/>
            <a:chExt cx="1854692" cy="518160"/>
          </a:xfrm>
        </p:grpSpPr>
        <p:sp>
          <p:nvSpPr>
            <p:cNvPr name="Freeform 25" id="25"/>
            <p:cNvSpPr/>
            <p:nvPr/>
          </p:nvSpPr>
          <p:spPr>
            <a:xfrm flipH="false" flipV="false" rot="0">
              <a:off x="6350" y="6350"/>
              <a:ext cx="1841991" cy="505460"/>
            </a:xfrm>
            <a:custGeom>
              <a:avLst/>
              <a:gdLst/>
              <a:ahLst/>
              <a:cxnLst/>
              <a:rect r="r" b="b" t="t" l="l"/>
              <a:pathLst>
                <a:path h="505460" w="1841991">
                  <a:moveTo>
                    <a:pt x="252730" y="0"/>
                  </a:moveTo>
                  <a:lnTo>
                    <a:pt x="1589262" y="0"/>
                  </a:lnTo>
                  <a:cubicBezTo>
                    <a:pt x="1728962" y="0"/>
                    <a:pt x="1841991" y="113030"/>
                    <a:pt x="1841991" y="252730"/>
                  </a:cubicBezTo>
                  <a:cubicBezTo>
                    <a:pt x="1841991" y="392430"/>
                    <a:pt x="1728962" y="505460"/>
                    <a:pt x="1589262" y="505460"/>
                  </a:cubicBezTo>
                  <a:lnTo>
                    <a:pt x="252730" y="505460"/>
                  </a:lnTo>
                  <a:cubicBezTo>
                    <a:pt x="113030" y="505460"/>
                    <a:pt x="0" y="392430"/>
                    <a:pt x="0" y="252730"/>
                  </a:cubicBezTo>
                  <a:cubicBezTo>
                    <a:pt x="0" y="113030"/>
                    <a:pt x="113030" y="0"/>
                    <a:pt x="252730" y="0"/>
                  </a:cubicBezTo>
                  <a:close/>
                </a:path>
              </a:pathLst>
            </a:custGeom>
            <a:solidFill>
              <a:srgbClr val="BF2086"/>
            </a:solidFill>
          </p:spPr>
        </p:sp>
      </p:grpSp>
      <p:sp>
        <p:nvSpPr>
          <p:cNvPr name="TextBox 26" id="26"/>
          <p:cNvSpPr txBox="true"/>
          <p:nvPr/>
        </p:nvSpPr>
        <p:spPr>
          <a:xfrm rot="0">
            <a:off x="1305920" y="3131839"/>
            <a:ext cx="5396001" cy="1532890"/>
          </a:xfrm>
          <a:prstGeom prst="rect">
            <a:avLst/>
          </a:prstGeom>
        </p:spPr>
        <p:txBody>
          <a:bodyPr anchor="t" rtlCol="false" tIns="0" lIns="0" bIns="0" rIns="0">
            <a:spAutoFit/>
          </a:bodyPr>
          <a:lstStyle/>
          <a:p>
            <a:pPr algn="ctr">
              <a:lnSpc>
                <a:spcPts val="2419"/>
              </a:lnSpc>
            </a:pPr>
            <a:r>
              <a:rPr lang="en-US" sz="2199">
                <a:solidFill>
                  <a:srgbClr val="BF2086"/>
                </a:solidFill>
                <a:latin typeface="Open Sans 1"/>
                <a:ea typeface="Open Sans 1"/>
                <a:cs typeface="Open Sans 1"/>
                <a:sym typeface="Open Sans 1"/>
              </a:rPr>
              <a:t>«Выйти из зоны серого дня». Как проект «Подари навык» помогает воспитанникам воронежских интернатов и детдомов</a:t>
            </a:r>
          </a:p>
          <a:p>
            <a:pPr algn="ctr">
              <a:lnSpc>
                <a:spcPts val="2419"/>
              </a:lnSpc>
            </a:pPr>
            <a:r>
              <a:rPr lang="en-US" sz="2199">
                <a:solidFill>
                  <a:srgbClr val="BF2086"/>
                </a:solidFill>
                <a:latin typeface="Open Sans 1"/>
                <a:ea typeface="Open Sans 1"/>
                <a:cs typeface="Open Sans 1"/>
                <a:sym typeface="Open Sans 1"/>
              </a:rPr>
              <a:t>Репортаж TV Губернии</a:t>
            </a:r>
          </a:p>
        </p:txBody>
      </p:sp>
      <p:sp>
        <p:nvSpPr>
          <p:cNvPr name="TextBox 27" id="27"/>
          <p:cNvSpPr txBox="true"/>
          <p:nvPr/>
        </p:nvSpPr>
        <p:spPr>
          <a:xfrm rot="0">
            <a:off x="3187779" y="4946988"/>
            <a:ext cx="1757289" cy="313690"/>
          </a:xfrm>
          <a:prstGeom prst="rect">
            <a:avLst/>
          </a:prstGeom>
        </p:spPr>
        <p:txBody>
          <a:bodyPr anchor="t" rtlCol="false" tIns="0" lIns="0" bIns="0" rIns="0">
            <a:spAutoFit/>
          </a:bodyPr>
          <a:lstStyle/>
          <a:p>
            <a:pPr algn="ctr">
              <a:lnSpc>
                <a:spcPts val="2419"/>
              </a:lnSpc>
              <a:spcBef>
                <a:spcPct val="0"/>
              </a:spcBef>
            </a:pPr>
            <a:r>
              <a:rPr lang="en-US" b="true" sz="2199" spc="-21">
                <a:solidFill>
                  <a:srgbClr val="FFFFFF"/>
                </a:solidFill>
                <a:latin typeface="Open Sans 1 Bold"/>
                <a:ea typeface="Open Sans 1 Bold"/>
                <a:cs typeface="Open Sans 1 Bold"/>
                <a:sym typeface="Open Sans 1 Bold"/>
                <a:hlinkClick r:id="rId5" tooltip="https://tv-gubernia.ru/novosti/obwestvo/vyjti-iz-zony-serogo-dnya-kak-proekt-podari-navyk-pomogaet-vospitannikam-voronezhskih-internatov-i-detdomov/"/>
              </a:rPr>
              <a:t>ПОДРОБНЕЕ</a:t>
            </a:r>
          </a:p>
        </p:txBody>
      </p:sp>
      <p:grpSp>
        <p:nvGrpSpPr>
          <p:cNvPr name="Group 28" id="28"/>
          <p:cNvGrpSpPr/>
          <p:nvPr/>
        </p:nvGrpSpPr>
        <p:grpSpPr>
          <a:xfrm rot="0">
            <a:off x="7608789" y="2844618"/>
            <a:ext cx="5808135" cy="2693191"/>
            <a:chOff x="0" y="0"/>
            <a:chExt cx="2599206" cy="1205233"/>
          </a:xfrm>
        </p:grpSpPr>
        <p:sp>
          <p:nvSpPr>
            <p:cNvPr name="Freeform 29" id="29"/>
            <p:cNvSpPr/>
            <p:nvPr/>
          </p:nvSpPr>
          <p:spPr>
            <a:xfrm flipH="false" flipV="false" rot="0">
              <a:off x="0" y="0"/>
              <a:ext cx="2599206" cy="1205233"/>
            </a:xfrm>
            <a:custGeom>
              <a:avLst/>
              <a:gdLst/>
              <a:ahLst/>
              <a:cxnLst/>
              <a:rect r="r" b="b" t="t" l="l"/>
              <a:pathLst>
                <a:path h="1205233" w="2599206">
                  <a:moveTo>
                    <a:pt x="67980" y="0"/>
                  </a:moveTo>
                  <a:lnTo>
                    <a:pt x="2531226" y="0"/>
                  </a:lnTo>
                  <a:cubicBezTo>
                    <a:pt x="2568770" y="0"/>
                    <a:pt x="2599206" y="30436"/>
                    <a:pt x="2599206" y="67980"/>
                  </a:cubicBezTo>
                  <a:lnTo>
                    <a:pt x="2599206" y="1137253"/>
                  </a:lnTo>
                  <a:cubicBezTo>
                    <a:pt x="2599206" y="1155282"/>
                    <a:pt x="2592044" y="1172574"/>
                    <a:pt x="2579295" y="1185322"/>
                  </a:cubicBezTo>
                  <a:cubicBezTo>
                    <a:pt x="2566546" y="1198071"/>
                    <a:pt x="2549255" y="1205233"/>
                    <a:pt x="2531226" y="1205233"/>
                  </a:cubicBezTo>
                  <a:lnTo>
                    <a:pt x="67980" y="1205233"/>
                  </a:lnTo>
                  <a:cubicBezTo>
                    <a:pt x="49951" y="1205233"/>
                    <a:pt x="32660" y="1198071"/>
                    <a:pt x="19911" y="1185322"/>
                  </a:cubicBezTo>
                  <a:cubicBezTo>
                    <a:pt x="7162" y="1172574"/>
                    <a:pt x="0" y="1155282"/>
                    <a:pt x="0" y="1137253"/>
                  </a:cubicBezTo>
                  <a:lnTo>
                    <a:pt x="0" y="67980"/>
                  </a:lnTo>
                  <a:cubicBezTo>
                    <a:pt x="0" y="49951"/>
                    <a:pt x="7162" y="32660"/>
                    <a:pt x="19911" y="19911"/>
                  </a:cubicBezTo>
                  <a:cubicBezTo>
                    <a:pt x="32660" y="7162"/>
                    <a:pt x="49951" y="0"/>
                    <a:pt x="67980" y="0"/>
                  </a:cubicBezTo>
                  <a:close/>
                </a:path>
              </a:pathLst>
            </a:custGeom>
            <a:solidFill>
              <a:srgbClr val="FFFFFF"/>
            </a:solidFill>
          </p:spPr>
        </p:sp>
        <p:sp>
          <p:nvSpPr>
            <p:cNvPr name="TextBox 30" id="30"/>
            <p:cNvSpPr txBox="true"/>
            <p:nvPr/>
          </p:nvSpPr>
          <p:spPr>
            <a:xfrm>
              <a:off x="0" y="-38100"/>
              <a:ext cx="2599206" cy="1243333"/>
            </a:xfrm>
            <a:prstGeom prst="rect">
              <a:avLst/>
            </a:prstGeom>
          </p:spPr>
          <p:txBody>
            <a:bodyPr anchor="ctr" rtlCol="false" tIns="50800" lIns="50800" bIns="50800" rIns="50800"/>
            <a:lstStyle/>
            <a:p>
              <a:pPr algn="ctr">
                <a:lnSpc>
                  <a:spcPts val="2659"/>
                </a:lnSpc>
              </a:pPr>
            </a:p>
          </p:txBody>
        </p:sp>
      </p:grpSp>
      <p:grpSp>
        <p:nvGrpSpPr>
          <p:cNvPr name="Group 31" id="31"/>
          <p:cNvGrpSpPr/>
          <p:nvPr/>
        </p:nvGrpSpPr>
        <p:grpSpPr>
          <a:xfrm rot="0">
            <a:off x="9519647" y="4798637"/>
            <a:ext cx="2116634" cy="591341"/>
            <a:chOff x="0" y="0"/>
            <a:chExt cx="1854692" cy="518160"/>
          </a:xfrm>
        </p:grpSpPr>
        <p:sp>
          <p:nvSpPr>
            <p:cNvPr name="Freeform 32" id="32"/>
            <p:cNvSpPr/>
            <p:nvPr/>
          </p:nvSpPr>
          <p:spPr>
            <a:xfrm flipH="false" flipV="false" rot="0">
              <a:off x="6350" y="6350"/>
              <a:ext cx="1841991" cy="505460"/>
            </a:xfrm>
            <a:custGeom>
              <a:avLst/>
              <a:gdLst/>
              <a:ahLst/>
              <a:cxnLst/>
              <a:rect r="r" b="b" t="t" l="l"/>
              <a:pathLst>
                <a:path h="505460" w="1841991">
                  <a:moveTo>
                    <a:pt x="252730" y="0"/>
                  </a:moveTo>
                  <a:lnTo>
                    <a:pt x="1589262" y="0"/>
                  </a:lnTo>
                  <a:cubicBezTo>
                    <a:pt x="1728962" y="0"/>
                    <a:pt x="1841991" y="113030"/>
                    <a:pt x="1841991" y="252730"/>
                  </a:cubicBezTo>
                  <a:cubicBezTo>
                    <a:pt x="1841991" y="392430"/>
                    <a:pt x="1728962" y="505460"/>
                    <a:pt x="1589262" y="505460"/>
                  </a:cubicBezTo>
                  <a:lnTo>
                    <a:pt x="252730" y="505460"/>
                  </a:lnTo>
                  <a:cubicBezTo>
                    <a:pt x="113030" y="505460"/>
                    <a:pt x="0" y="392430"/>
                    <a:pt x="0" y="252730"/>
                  </a:cubicBezTo>
                  <a:cubicBezTo>
                    <a:pt x="0" y="113030"/>
                    <a:pt x="113030" y="0"/>
                    <a:pt x="252730" y="0"/>
                  </a:cubicBezTo>
                  <a:close/>
                </a:path>
              </a:pathLst>
            </a:custGeom>
            <a:solidFill>
              <a:srgbClr val="BF2086"/>
            </a:solidFill>
          </p:spPr>
        </p:sp>
      </p:grpSp>
      <p:sp>
        <p:nvSpPr>
          <p:cNvPr name="TextBox 33" id="33"/>
          <p:cNvSpPr txBox="true"/>
          <p:nvPr/>
        </p:nvSpPr>
        <p:spPr>
          <a:xfrm rot="0">
            <a:off x="7817460" y="3131839"/>
            <a:ext cx="5396001" cy="1532890"/>
          </a:xfrm>
          <a:prstGeom prst="rect">
            <a:avLst/>
          </a:prstGeom>
        </p:spPr>
        <p:txBody>
          <a:bodyPr anchor="t" rtlCol="false" tIns="0" lIns="0" bIns="0" rIns="0">
            <a:spAutoFit/>
          </a:bodyPr>
          <a:lstStyle/>
          <a:p>
            <a:pPr algn="ctr">
              <a:lnSpc>
                <a:spcPts val="2419"/>
              </a:lnSpc>
            </a:pPr>
            <a:r>
              <a:rPr lang="en-US" sz="2199">
                <a:solidFill>
                  <a:srgbClr val="BF2086"/>
                </a:solidFill>
                <a:latin typeface="Open Sans 1"/>
                <a:ea typeface="Open Sans 1"/>
                <a:cs typeface="Open Sans 1"/>
                <a:sym typeface="Open Sans 1"/>
              </a:rPr>
              <a:t>БФ “Благо” вышел в финал общественной премии “Добронежец”</a:t>
            </a:r>
          </a:p>
          <a:p>
            <a:pPr algn="ctr">
              <a:lnSpc>
                <a:spcPts val="2419"/>
              </a:lnSpc>
            </a:pPr>
            <a:r>
              <a:rPr lang="en-US" sz="2199">
                <a:solidFill>
                  <a:srgbClr val="BF2086"/>
                </a:solidFill>
                <a:latin typeface="Open Sans 1"/>
                <a:ea typeface="Open Sans 1"/>
                <a:cs typeface="Open Sans 1"/>
                <a:sym typeface="Open Sans 1"/>
              </a:rPr>
              <a:t>с программой сопровождаемого трудоустройства подростков-сирот.</a:t>
            </a:r>
          </a:p>
          <a:p>
            <a:pPr algn="ctr">
              <a:lnSpc>
                <a:spcPts val="2419"/>
              </a:lnSpc>
            </a:pPr>
            <a:r>
              <a:rPr lang="en-US" sz="2199">
                <a:solidFill>
                  <a:srgbClr val="BF2086"/>
                </a:solidFill>
                <a:latin typeface="Open Sans 1"/>
                <a:ea typeface="Open Sans 1"/>
                <a:cs typeface="Open Sans 1"/>
                <a:sym typeface="Open Sans 1"/>
              </a:rPr>
              <a:t>Статья Горком 36</a:t>
            </a:r>
          </a:p>
        </p:txBody>
      </p:sp>
      <p:sp>
        <p:nvSpPr>
          <p:cNvPr name="TextBox 34" id="34"/>
          <p:cNvSpPr txBox="true"/>
          <p:nvPr/>
        </p:nvSpPr>
        <p:spPr>
          <a:xfrm rot="0">
            <a:off x="9699319" y="4946988"/>
            <a:ext cx="1757289" cy="313690"/>
          </a:xfrm>
          <a:prstGeom prst="rect">
            <a:avLst/>
          </a:prstGeom>
        </p:spPr>
        <p:txBody>
          <a:bodyPr anchor="t" rtlCol="false" tIns="0" lIns="0" bIns="0" rIns="0">
            <a:spAutoFit/>
          </a:bodyPr>
          <a:lstStyle/>
          <a:p>
            <a:pPr algn="ctr">
              <a:lnSpc>
                <a:spcPts val="2419"/>
              </a:lnSpc>
              <a:spcBef>
                <a:spcPct val="0"/>
              </a:spcBef>
            </a:pPr>
            <a:r>
              <a:rPr lang="en-US" b="true" sz="2199" spc="-21">
                <a:solidFill>
                  <a:srgbClr val="FFFFFF"/>
                </a:solidFill>
                <a:latin typeface="Open Sans 1 Bold"/>
                <a:ea typeface="Open Sans 1 Bold"/>
                <a:cs typeface="Open Sans 1 Bold"/>
                <a:sym typeface="Open Sans 1 Bold"/>
                <a:hlinkClick r:id="rId6" tooltip="https://gorcom36.ru/content/kakie-proekty-stali-finalistami-ezhegodnoy-premii-dobronezhets/"/>
              </a:rPr>
              <a:t>ПОДРОБНЕЕ</a:t>
            </a:r>
          </a:p>
        </p:txBody>
      </p:sp>
      <p:sp>
        <p:nvSpPr>
          <p:cNvPr name="TextBox 35" id="35"/>
          <p:cNvSpPr txBox="true"/>
          <p:nvPr/>
        </p:nvSpPr>
        <p:spPr>
          <a:xfrm rot="0">
            <a:off x="12104242" y="1159047"/>
            <a:ext cx="5155058" cy="502920"/>
          </a:xfrm>
          <a:prstGeom prst="rect">
            <a:avLst/>
          </a:prstGeom>
        </p:spPr>
        <p:txBody>
          <a:bodyPr anchor="t" rtlCol="false" tIns="0" lIns="0" bIns="0" rIns="0">
            <a:spAutoFit/>
          </a:bodyPr>
          <a:lstStyle/>
          <a:p>
            <a:pPr algn="r">
              <a:lnSpc>
                <a:spcPts val="3960"/>
              </a:lnSpc>
            </a:pPr>
            <a:r>
              <a:rPr lang="en-US" b="true" sz="3600" spc="-36">
                <a:solidFill>
                  <a:srgbClr val="FFFFFF"/>
                </a:solidFill>
                <a:latin typeface="Open Sans 1 Bold"/>
                <a:ea typeface="Open Sans 1 Bold"/>
                <a:cs typeface="Open Sans 1 Bold"/>
                <a:sym typeface="Open Sans 1 Bold"/>
              </a:rPr>
              <a:t>ВО II КВАРТАЛЕ 2025</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hlinkClick r:id="rId3" tooltip="https://blago-vrn.ru"/>
          </p:cNvPr>
          <p:cNvSpPr/>
          <p:nvPr/>
        </p:nvSpPr>
        <p:spPr>
          <a:xfrm flipH="false" flipV="false" rot="0">
            <a:off x="14888340" y="9158207"/>
            <a:ext cx="3399660" cy="1128793"/>
          </a:xfrm>
          <a:custGeom>
            <a:avLst/>
            <a:gdLst/>
            <a:ahLst/>
            <a:cxnLst/>
            <a:rect r="r" b="b" t="t" l="l"/>
            <a:pathLst>
              <a:path h="1128793" w="3399660">
                <a:moveTo>
                  <a:pt x="0" y="0"/>
                </a:moveTo>
                <a:lnTo>
                  <a:pt x="3399660" y="0"/>
                </a:lnTo>
                <a:lnTo>
                  <a:pt x="3399660" y="1128793"/>
                </a:lnTo>
                <a:lnTo>
                  <a:pt x="0" y="1128793"/>
                </a:lnTo>
                <a:lnTo>
                  <a:pt x="0" y="0"/>
                </a:lnTo>
                <a:close/>
              </a:path>
            </a:pathLst>
          </a:custGeom>
          <a:blipFill>
            <a:blip r:embed="rId2"/>
            <a:stretch>
              <a:fillRect l="0" t="0" r="0" b="0"/>
            </a:stretch>
          </a:blipFill>
        </p:spPr>
      </p:sp>
      <p:grpSp>
        <p:nvGrpSpPr>
          <p:cNvPr name="Group 3" id="3"/>
          <p:cNvGrpSpPr/>
          <p:nvPr/>
        </p:nvGrpSpPr>
        <p:grpSpPr>
          <a:xfrm rot="0">
            <a:off x="-1524210" y="503553"/>
            <a:ext cx="8429594" cy="1775809"/>
            <a:chOff x="0" y="0"/>
            <a:chExt cx="2220140" cy="467703"/>
          </a:xfrm>
        </p:grpSpPr>
        <p:sp>
          <p:nvSpPr>
            <p:cNvPr name="Freeform 4" id="4"/>
            <p:cNvSpPr/>
            <p:nvPr/>
          </p:nvSpPr>
          <p:spPr>
            <a:xfrm flipH="false" flipV="false" rot="0">
              <a:off x="0" y="0"/>
              <a:ext cx="2220140" cy="467703"/>
            </a:xfrm>
            <a:custGeom>
              <a:avLst/>
              <a:gdLst/>
              <a:ahLst/>
              <a:cxnLst/>
              <a:rect r="r" b="b" t="t" l="l"/>
              <a:pathLst>
                <a:path h="467703" w="2220140">
                  <a:moveTo>
                    <a:pt x="90924" y="0"/>
                  </a:moveTo>
                  <a:lnTo>
                    <a:pt x="2129216" y="0"/>
                  </a:lnTo>
                  <a:cubicBezTo>
                    <a:pt x="2153331" y="0"/>
                    <a:pt x="2176457" y="9579"/>
                    <a:pt x="2193509" y="26631"/>
                  </a:cubicBezTo>
                  <a:cubicBezTo>
                    <a:pt x="2210560" y="43682"/>
                    <a:pt x="2220140" y="66809"/>
                    <a:pt x="2220140" y="90924"/>
                  </a:cubicBezTo>
                  <a:lnTo>
                    <a:pt x="2220140" y="376779"/>
                  </a:lnTo>
                  <a:cubicBezTo>
                    <a:pt x="2220140" y="400893"/>
                    <a:pt x="2210560" y="424020"/>
                    <a:pt x="2193509" y="441072"/>
                  </a:cubicBezTo>
                  <a:cubicBezTo>
                    <a:pt x="2176457" y="458123"/>
                    <a:pt x="2153331" y="467703"/>
                    <a:pt x="2129216" y="467703"/>
                  </a:cubicBezTo>
                  <a:lnTo>
                    <a:pt x="90924" y="467703"/>
                  </a:lnTo>
                  <a:cubicBezTo>
                    <a:pt x="66809" y="467703"/>
                    <a:pt x="43682" y="458123"/>
                    <a:pt x="26631" y="441072"/>
                  </a:cubicBezTo>
                  <a:cubicBezTo>
                    <a:pt x="9579" y="424020"/>
                    <a:pt x="0" y="400893"/>
                    <a:pt x="0" y="376779"/>
                  </a:cubicBezTo>
                  <a:lnTo>
                    <a:pt x="0" y="90924"/>
                  </a:lnTo>
                  <a:cubicBezTo>
                    <a:pt x="0" y="66809"/>
                    <a:pt x="9579" y="43682"/>
                    <a:pt x="26631" y="26631"/>
                  </a:cubicBezTo>
                  <a:cubicBezTo>
                    <a:pt x="43682" y="9579"/>
                    <a:pt x="66809" y="0"/>
                    <a:pt x="90924" y="0"/>
                  </a:cubicBezTo>
                  <a:close/>
                </a:path>
              </a:pathLst>
            </a:custGeom>
            <a:solidFill>
              <a:srgbClr val="BF2086"/>
            </a:solidFill>
          </p:spPr>
        </p:sp>
        <p:sp>
          <p:nvSpPr>
            <p:cNvPr name="TextBox 5" id="5"/>
            <p:cNvSpPr txBox="true"/>
            <p:nvPr/>
          </p:nvSpPr>
          <p:spPr>
            <a:xfrm>
              <a:off x="0" y="-38100"/>
              <a:ext cx="2220140" cy="505803"/>
            </a:xfrm>
            <a:prstGeom prst="rect">
              <a:avLst/>
            </a:prstGeom>
          </p:spPr>
          <p:txBody>
            <a:bodyPr anchor="ctr" rtlCol="false" tIns="50800" lIns="50800" bIns="50800" rIns="50800"/>
            <a:lstStyle/>
            <a:p>
              <a:pPr algn="ctr">
                <a:lnSpc>
                  <a:spcPts val="2659"/>
                </a:lnSpc>
                <a:spcBef>
                  <a:spcPct val="0"/>
                </a:spcBef>
              </a:pPr>
            </a:p>
          </p:txBody>
        </p:sp>
      </p:grpSp>
      <p:sp>
        <p:nvSpPr>
          <p:cNvPr name="TextBox 6" id="6"/>
          <p:cNvSpPr txBox="true"/>
          <p:nvPr/>
        </p:nvSpPr>
        <p:spPr>
          <a:xfrm rot="0">
            <a:off x="0" y="933450"/>
            <a:ext cx="6905383" cy="854075"/>
          </a:xfrm>
          <a:prstGeom prst="rect">
            <a:avLst/>
          </a:prstGeom>
        </p:spPr>
        <p:txBody>
          <a:bodyPr anchor="t" rtlCol="false" tIns="0" lIns="0" bIns="0" rIns="0">
            <a:spAutoFit/>
          </a:bodyPr>
          <a:lstStyle/>
          <a:p>
            <a:pPr algn="ctr">
              <a:lnSpc>
                <a:spcPts val="6999"/>
              </a:lnSpc>
            </a:pPr>
            <a:r>
              <a:rPr lang="en-US" b="true" sz="4999">
                <a:solidFill>
                  <a:srgbClr val="FFFFFF"/>
                </a:solidFill>
                <a:latin typeface="Open Sans 1 Bold"/>
                <a:ea typeface="Open Sans 1 Bold"/>
                <a:cs typeface="Open Sans 1 Bold"/>
                <a:sym typeface="Open Sans 1 Bold"/>
              </a:rPr>
              <a:t>МЕРОПРИЯТИЯ</a:t>
            </a:r>
          </a:p>
        </p:txBody>
      </p:sp>
      <p:sp>
        <p:nvSpPr>
          <p:cNvPr name="Freeform 7" id="7"/>
          <p:cNvSpPr/>
          <p:nvPr/>
        </p:nvSpPr>
        <p:spPr>
          <a:xfrm flipH="false" flipV="false" rot="0">
            <a:off x="6630110" y="4232800"/>
            <a:ext cx="4784813" cy="4221116"/>
          </a:xfrm>
          <a:custGeom>
            <a:avLst/>
            <a:gdLst/>
            <a:ahLst/>
            <a:cxnLst/>
            <a:rect r="r" b="b" t="t" l="l"/>
            <a:pathLst>
              <a:path h="4221116" w="4784813">
                <a:moveTo>
                  <a:pt x="0" y="0"/>
                </a:moveTo>
                <a:lnTo>
                  <a:pt x="4784814" y="0"/>
                </a:lnTo>
                <a:lnTo>
                  <a:pt x="4784814" y="4221117"/>
                </a:lnTo>
                <a:lnTo>
                  <a:pt x="0" y="4221117"/>
                </a:lnTo>
                <a:lnTo>
                  <a:pt x="0" y="0"/>
                </a:lnTo>
                <a:close/>
              </a:path>
            </a:pathLst>
          </a:custGeom>
          <a:blipFill>
            <a:blip r:embed="rId4"/>
            <a:stretch>
              <a:fillRect l="-44495" t="-38722" r="-37142" b="-15511"/>
            </a:stretch>
          </a:blipFill>
        </p:spPr>
      </p:sp>
      <p:sp>
        <p:nvSpPr>
          <p:cNvPr name="Freeform 8" id="8"/>
          <p:cNvSpPr/>
          <p:nvPr/>
        </p:nvSpPr>
        <p:spPr>
          <a:xfrm flipH="false" flipV="false" rot="0">
            <a:off x="1086662" y="3094406"/>
            <a:ext cx="4784813" cy="4216665"/>
          </a:xfrm>
          <a:custGeom>
            <a:avLst/>
            <a:gdLst/>
            <a:ahLst/>
            <a:cxnLst/>
            <a:rect r="r" b="b" t="t" l="l"/>
            <a:pathLst>
              <a:path h="4216665" w="4784813">
                <a:moveTo>
                  <a:pt x="0" y="0"/>
                </a:moveTo>
                <a:lnTo>
                  <a:pt x="4784813" y="0"/>
                </a:lnTo>
                <a:lnTo>
                  <a:pt x="4784813" y="4216665"/>
                </a:lnTo>
                <a:lnTo>
                  <a:pt x="0" y="4216665"/>
                </a:lnTo>
                <a:lnTo>
                  <a:pt x="0" y="0"/>
                </a:lnTo>
                <a:close/>
              </a:path>
            </a:pathLst>
          </a:custGeom>
          <a:blipFill>
            <a:blip r:embed="rId5"/>
            <a:stretch>
              <a:fillRect l="0" t="-35953" r="0" b="-15528"/>
            </a:stretch>
          </a:blipFill>
        </p:spPr>
      </p:sp>
      <p:grpSp>
        <p:nvGrpSpPr>
          <p:cNvPr name="Group 9" id="9"/>
          <p:cNvGrpSpPr/>
          <p:nvPr/>
        </p:nvGrpSpPr>
        <p:grpSpPr>
          <a:xfrm rot="0">
            <a:off x="1028700" y="7644446"/>
            <a:ext cx="4784813" cy="809471"/>
            <a:chOff x="0" y="0"/>
            <a:chExt cx="3062864" cy="518160"/>
          </a:xfrm>
        </p:grpSpPr>
        <p:sp>
          <p:nvSpPr>
            <p:cNvPr name="Freeform 10" id="10"/>
            <p:cNvSpPr/>
            <p:nvPr/>
          </p:nvSpPr>
          <p:spPr>
            <a:xfrm flipH="false" flipV="false" rot="0">
              <a:off x="6350" y="6350"/>
              <a:ext cx="3050164" cy="505460"/>
            </a:xfrm>
            <a:custGeom>
              <a:avLst/>
              <a:gdLst/>
              <a:ahLst/>
              <a:cxnLst/>
              <a:rect r="r" b="b" t="t" l="l"/>
              <a:pathLst>
                <a:path h="505460" w="3050164">
                  <a:moveTo>
                    <a:pt x="252730" y="0"/>
                  </a:moveTo>
                  <a:lnTo>
                    <a:pt x="2797434" y="0"/>
                  </a:lnTo>
                  <a:cubicBezTo>
                    <a:pt x="2937134" y="0"/>
                    <a:pt x="3050164" y="113030"/>
                    <a:pt x="3050164" y="252730"/>
                  </a:cubicBezTo>
                  <a:cubicBezTo>
                    <a:pt x="3050164" y="392430"/>
                    <a:pt x="2937134" y="505460"/>
                    <a:pt x="2797434" y="505460"/>
                  </a:cubicBezTo>
                  <a:lnTo>
                    <a:pt x="252730" y="505460"/>
                  </a:lnTo>
                  <a:cubicBezTo>
                    <a:pt x="113030" y="505460"/>
                    <a:pt x="0" y="392430"/>
                    <a:pt x="0" y="252730"/>
                  </a:cubicBezTo>
                  <a:cubicBezTo>
                    <a:pt x="0" y="113030"/>
                    <a:pt x="113030" y="0"/>
                    <a:pt x="252730" y="0"/>
                  </a:cubicBezTo>
                  <a:close/>
                </a:path>
              </a:pathLst>
            </a:custGeom>
            <a:solidFill>
              <a:srgbClr val="BF2086"/>
            </a:solidFill>
          </p:spPr>
        </p:sp>
      </p:grpSp>
      <p:grpSp>
        <p:nvGrpSpPr>
          <p:cNvPr name="Group 11" id="11"/>
          <p:cNvGrpSpPr/>
          <p:nvPr/>
        </p:nvGrpSpPr>
        <p:grpSpPr>
          <a:xfrm rot="0">
            <a:off x="6630110" y="3094406"/>
            <a:ext cx="4784813" cy="809471"/>
            <a:chOff x="0" y="0"/>
            <a:chExt cx="3062864" cy="518160"/>
          </a:xfrm>
        </p:grpSpPr>
        <p:sp>
          <p:nvSpPr>
            <p:cNvPr name="Freeform 12" id="12"/>
            <p:cNvSpPr/>
            <p:nvPr/>
          </p:nvSpPr>
          <p:spPr>
            <a:xfrm flipH="false" flipV="false" rot="0">
              <a:off x="6350" y="6350"/>
              <a:ext cx="3050164" cy="505460"/>
            </a:xfrm>
            <a:custGeom>
              <a:avLst/>
              <a:gdLst/>
              <a:ahLst/>
              <a:cxnLst/>
              <a:rect r="r" b="b" t="t" l="l"/>
              <a:pathLst>
                <a:path h="505460" w="3050164">
                  <a:moveTo>
                    <a:pt x="252730" y="0"/>
                  </a:moveTo>
                  <a:lnTo>
                    <a:pt x="2797434" y="0"/>
                  </a:lnTo>
                  <a:cubicBezTo>
                    <a:pt x="2937134" y="0"/>
                    <a:pt x="3050164" y="113030"/>
                    <a:pt x="3050164" y="252730"/>
                  </a:cubicBezTo>
                  <a:cubicBezTo>
                    <a:pt x="3050164" y="392430"/>
                    <a:pt x="2937134" y="505460"/>
                    <a:pt x="2797434" y="505460"/>
                  </a:cubicBezTo>
                  <a:lnTo>
                    <a:pt x="252730" y="505460"/>
                  </a:lnTo>
                  <a:cubicBezTo>
                    <a:pt x="113030" y="505460"/>
                    <a:pt x="0" y="392430"/>
                    <a:pt x="0" y="252730"/>
                  </a:cubicBezTo>
                  <a:cubicBezTo>
                    <a:pt x="0" y="113030"/>
                    <a:pt x="113030" y="0"/>
                    <a:pt x="252730" y="0"/>
                  </a:cubicBezTo>
                  <a:close/>
                </a:path>
              </a:pathLst>
            </a:custGeom>
            <a:solidFill>
              <a:srgbClr val="BF2086"/>
            </a:solidFill>
          </p:spPr>
        </p:sp>
      </p:grpSp>
      <p:sp>
        <p:nvSpPr>
          <p:cNvPr name="Freeform 13" id="13"/>
          <p:cNvSpPr/>
          <p:nvPr/>
        </p:nvSpPr>
        <p:spPr>
          <a:xfrm flipH="false" flipV="false" rot="-1025154">
            <a:off x="735254" y="3435542"/>
            <a:ext cx="3228271" cy="1012870"/>
          </a:xfrm>
          <a:custGeom>
            <a:avLst/>
            <a:gdLst/>
            <a:ahLst/>
            <a:cxnLst/>
            <a:rect r="r" b="b" t="t" l="l"/>
            <a:pathLst>
              <a:path h="1012870" w="3228271">
                <a:moveTo>
                  <a:pt x="0" y="0"/>
                </a:moveTo>
                <a:lnTo>
                  <a:pt x="3228271" y="0"/>
                </a:lnTo>
                <a:lnTo>
                  <a:pt x="3228271" y="1012870"/>
                </a:lnTo>
                <a:lnTo>
                  <a:pt x="0" y="101287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4" id="14"/>
          <p:cNvSpPr txBox="true"/>
          <p:nvPr/>
        </p:nvSpPr>
        <p:spPr>
          <a:xfrm rot="0">
            <a:off x="1292494" y="7709139"/>
            <a:ext cx="4257225" cy="613410"/>
          </a:xfrm>
          <a:prstGeom prst="rect">
            <a:avLst/>
          </a:prstGeom>
        </p:spPr>
        <p:txBody>
          <a:bodyPr anchor="t" rtlCol="false" tIns="0" lIns="0" bIns="0" rIns="0">
            <a:spAutoFit/>
          </a:bodyPr>
          <a:lstStyle/>
          <a:p>
            <a:pPr algn="ctr">
              <a:lnSpc>
                <a:spcPts val="5040"/>
              </a:lnSpc>
            </a:pPr>
            <a:r>
              <a:rPr lang="en-US" b="true" sz="3600">
                <a:solidFill>
                  <a:srgbClr val="FFFFFF"/>
                </a:solidFill>
                <a:latin typeface="Open Sans 2 Bold"/>
                <a:ea typeface="Open Sans 2 Bold"/>
                <a:cs typeface="Open Sans 2 Bold"/>
                <a:sym typeface="Open Sans 2 Bold"/>
                <a:hlinkClick r:id="rId8" tooltip="https://blago-vrn.ru/news/uchastie-v-festivale-dobryj-kraj-voronezhskij/"/>
              </a:rPr>
              <a:t>ФОТООТЧЕТ</a:t>
            </a:r>
          </a:p>
        </p:txBody>
      </p:sp>
      <p:sp>
        <p:nvSpPr>
          <p:cNvPr name="TextBox 15" id="15"/>
          <p:cNvSpPr txBox="true"/>
          <p:nvPr/>
        </p:nvSpPr>
        <p:spPr>
          <a:xfrm rot="0">
            <a:off x="6630110" y="3159099"/>
            <a:ext cx="4784813" cy="613410"/>
          </a:xfrm>
          <a:prstGeom prst="rect">
            <a:avLst/>
          </a:prstGeom>
        </p:spPr>
        <p:txBody>
          <a:bodyPr anchor="t" rtlCol="false" tIns="0" lIns="0" bIns="0" rIns="0">
            <a:spAutoFit/>
          </a:bodyPr>
          <a:lstStyle/>
          <a:p>
            <a:pPr algn="ctr">
              <a:lnSpc>
                <a:spcPts val="5040"/>
              </a:lnSpc>
            </a:pPr>
            <a:r>
              <a:rPr lang="en-US" b="true" sz="3600">
                <a:solidFill>
                  <a:srgbClr val="FFFFFF"/>
                </a:solidFill>
                <a:latin typeface="Open Sans 2 Bold"/>
                <a:ea typeface="Open Sans 2 Bold"/>
                <a:cs typeface="Open Sans 2 Bold"/>
                <a:sym typeface="Open Sans 2 Bold"/>
                <a:hlinkClick r:id="rId9" tooltip="https://gorcom36.ru/content/kakie-proekty-stali-finalistami-ezhegodnoy-premii-dobronezhets/"/>
              </a:rPr>
              <a:t>СТАТЬЯ В СМИ</a:t>
            </a:r>
          </a:p>
        </p:txBody>
      </p:sp>
      <p:sp>
        <p:nvSpPr>
          <p:cNvPr name="TextBox 16" id="16"/>
          <p:cNvSpPr txBox="true"/>
          <p:nvPr/>
        </p:nvSpPr>
        <p:spPr>
          <a:xfrm rot="0">
            <a:off x="12169974" y="3069511"/>
            <a:ext cx="5089326" cy="5190490"/>
          </a:xfrm>
          <a:prstGeom prst="rect">
            <a:avLst/>
          </a:prstGeom>
        </p:spPr>
        <p:txBody>
          <a:bodyPr anchor="t" rtlCol="false" tIns="0" lIns="0" bIns="0" rIns="0">
            <a:spAutoFit/>
          </a:bodyPr>
          <a:lstStyle/>
          <a:p>
            <a:pPr algn="just">
              <a:lnSpc>
                <a:spcPts val="2419"/>
              </a:lnSpc>
            </a:pPr>
            <a:r>
              <a:rPr lang="en-US" sz="2199">
                <a:solidFill>
                  <a:srgbClr val="525252"/>
                </a:solidFill>
                <a:latin typeface="Open Sans 1"/>
                <a:ea typeface="Open Sans 1"/>
                <a:cs typeface="Open Sans 1"/>
                <a:sym typeface="Open Sans 1"/>
              </a:rPr>
              <a:t>Мы стараемся быть активными, чтобы как можно больше людей узнало о нашей деятельности.</a:t>
            </a:r>
          </a:p>
          <a:p>
            <a:pPr algn="just">
              <a:lnSpc>
                <a:spcPts val="2419"/>
              </a:lnSpc>
            </a:pPr>
          </a:p>
          <a:p>
            <a:pPr algn="just">
              <a:lnSpc>
                <a:spcPts val="2419"/>
              </a:lnSpc>
            </a:pPr>
            <a:r>
              <a:rPr lang="en-US" sz="2199">
                <a:solidFill>
                  <a:srgbClr val="525252"/>
                </a:solidFill>
                <a:latin typeface="Open Sans 1"/>
                <a:ea typeface="Open Sans 1"/>
                <a:cs typeface="Open Sans 1"/>
                <a:sym typeface="Open Sans 1"/>
              </a:rPr>
              <a:t>С программой сопровождаемого трудоустройства мы не только вышли в финал Воронежской премии общественного признания “Добронежец”, но и попали </a:t>
            </a:r>
            <a:r>
              <a:rPr lang="en-US" b="true" sz="2199" i="true">
                <a:solidFill>
                  <a:srgbClr val="525252"/>
                </a:solidFill>
                <a:latin typeface="Open Sans 1 Bold Italics"/>
                <a:ea typeface="Open Sans 1 Bold Italics"/>
                <a:cs typeface="Open Sans 1 Bold Italics"/>
                <a:sym typeface="Open Sans 1 Bold Italics"/>
                <a:hlinkClick r:id="rId10" tooltip="https://premiavmeste.ru/2025"/>
              </a:rPr>
              <a:t>в лонг-лист всероссийской премии “Жить вместе” </a:t>
            </a:r>
            <a:r>
              <a:rPr lang="en-US" sz="2199">
                <a:solidFill>
                  <a:srgbClr val="525252"/>
                </a:solidFill>
                <a:latin typeface="Open Sans 1"/>
                <a:ea typeface="Open Sans 1"/>
                <a:cs typeface="Open Sans 1"/>
                <a:sym typeface="Open Sans 1"/>
              </a:rPr>
              <a:t>в номинации “Милосердие”. </a:t>
            </a:r>
          </a:p>
          <a:p>
            <a:pPr algn="just">
              <a:lnSpc>
                <a:spcPts val="2419"/>
              </a:lnSpc>
            </a:pPr>
          </a:p>
          <a:p>
            <a:pPr algn="just">
              <a:lnSpc>
                <a:spcPts val="2419"/>
              </a:lnSpc>
            </a:pPr>
            <a:r>
              <a:rPr lang="en-US" sz="2199">
                <a:solidFill>
                  <a:srgbClr val="525252"/>
                </a:solidFill>
                <a:latin typeface="Open Sans 1"/>
                <a:ea typeface="Open Sans 1"/>
                <a:cs typeface="Open Sans 1"/>
                <a:sym typeface="Open Sans 1"/>
              </a:rPr>
              <a:t>Также мы подали заявку на участие в конкурсе социальной рекламы от АНО “ИРИ”, результаты которого будут объявлены в сентябре 2025 г.</a:t>
            </a:r>
          </a:p>
        </p:txBody>
      </p:sp>
      <p:sp>
        <p:nvSpPr>
          <p:cNvPr name="TextBox 17" id="17"/>
          <p:cNvSpPr txBox="true"/>
          <p:nvPr/>
        </p:nvSpPr>
        <p:spPr>
          <a:xfrm rot="-1017837">
            <a:off x="640103" y="3468184"/>
            <a:ext cx="3226991" cy="763270"/>
          </a:xfrm>
          <a:prstGeom prst="rect">
            <a:avLst/>
          </a:prstGeom>
        </p:spPr>
        <p:txBody>
          <a:bodyPr anchor="t" rtlCol="false" tIns="0" lIns="0" bIns="0" rIns="0">
            <a:spAutoFit/>
          </a:bodyPr>
          <a:lstStyle/>
          <a:p>
            <a:pPr algn="ctr">
              <a:lnSpc>
                <a:spcPts val="3079"/>
              </a:lnSpc>
            </a:pPr>
            <a:r>
              <a:rPr lang="en-US" sz="2199" b="true">
                <a:solidFill>
                  <a:srgbClr val="FFFFFF"/>
                </a:solidFill>
                <a:latin typeface="Open Sans 2 Bold"/>
                <a:ea typeface="Open Sans 2 Bold"/>
                <a:cs typeface="Open Sans 2 Bold"/>
                <a:sym typeface="Open Sans 2 Bold"/>
              </a:rPr>
              <a:t>Фестиваль “Добрый край Воронежский”</a:t>
            </a:r>
          </a:p>
        </p:txBody>
      </p:sp>
      <p:sp>
        <p:nvSpPr>
          <p:cNvPr name="Freeform 18" id="18"/>
          <p:cNvSpPr/>
          <p:nvPr/>
        </p:nvSpPr>
        <p:spPr>
          <a:xfrm flipH="true" flipV="false" rot="951996">
            <a:off x="8524085" y="6825124"/>
            <a:ext cx="3228271" cy="1012870"/>
          </a:xfrm>
          <a:custGeom>
            <a:avLst/>
            <a:gdLst/>
            <a:ahLst/>
            <a:cxnLst/>
            <a:rect r="r" b="b" t="t" l="l"/>
            <a:pathLst>
              <a:path h="1012870" w="3228271">
                <a:moveTo>
                  <a:pt x="3228271" y="0"/>
                </a:moveTo>
                <a:lnTo>
                  <a:pt x="0" y="0"/>
                </a:lnTo>
                <a:lnTo>
                  <a:pt x="0" y="1012870"/>
                </a:lnTo>
                <a:lnTo>
                  <a:pt x="3228271" y="1012870"/>
                </a:lnTo>
                <a:lnTo>
                  <a:pt x="3228271"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9" id="19"/>
          <p:cNvSpPr txBox="true"/>
          <p:nvPr/>
        </p:nvSpPr>
        <p:spPr>
          <a:xfrm rot="959312">
            <a:off x="8494473" y="6820487"/>
            <a:ext cx="3226991" cy="763270"/>
          </a:xfrm>
          <a:prstGeom prst="rect">
            <a:avLst/>
          </a:prstGeom>
        </p:spPr>
        <p:txBody>
          <a:bodyPr anchor="t" rtlCol="false" tIns="0" lIns="0" bIns="0" rIns="0">
            <a:spAutoFit/>
          </a:bodyPr>
          <a:lstStyle/>
          <a:p>
            <a:pPr algn="ctr">
              <a:lnSpc>
                <a:spcPts val="3079"/>
              </a:lnSpc>
            </a:pPr>
            <a:r>
              <a:rPr lang="en-US" sz="2199" b="true">
                <a:solidFill>
                  <a:srgbClr val="FFFFFF"/>
                </a:solidFill>
                <a:latin typeface="Open Sans 2 Bold"/>
                <a:ea typeface="Open Sans 2 Bold"/>
                <a:cs typeface="Open Sans 2 Bold"/>
                <a:sym typeface="Open Sans 2 Bold"/>
              </a:rPr>
              <a:t>Финал премии</a:t>
            </a:r>
          </a:p>
          <a:p>
            <a:pPr algn="ctr">
              <a:lnSpc>
                <a:spcPts val="3079"/>
              </a:lnSpc>
            </a:pPr>
            <a:r>
              <a:rPr lang="en-US" sz="2199" b="true">
                <a:solidFill>
                  <a:srgbClr val="FFFFFF"/>
                </a:solidFill>
                <a:latin typeface="Open Sans 2 Bold"/>
                <a:ea typeface="Open Sans 2 Bold"/>
                <a:cs typeface="Open Sans 2 Bold"/>
                <a:sym typeface="Open Sans 2 Bold"/>
              </a:rPr>
              <a:t>“Добронежец”</a:t>
            </a:r>
          </a:p>
        </p:txBody>
      </p:sp>
      <p:sp>
        <p:nvSpPr>
          <p:cNvPr name="TextBox 20" id="20"/>
          <p:cNvSpPr txBox="true"/>
          <p:nvPr/>
        </p:nvSpPr>
        <p:spPr>
          <a:xfrm rot="0">
            <a:off x="12158729" y="1159047"/>
            <a:ext cx="5100571" cy="502920"/>
          </a:xfrm>
          <a:prstGeom prst="rect">
            <a:avLst/>
          </a:prstGeom>
        </p:spPr>
        <p:txBody>
          <a:bodyPr anchor="t" rtlCol="false" tIns="0" lIns="0" bIns="0" rIns="0">
            <a:spAutoFit/>
          </a:bodyPr>
          <a:lstStyle/>
          <a:p>
            <a:pPr algn="r">
              <a:lnSpc>
                <a:spcPts val="3960"/>
              </a:lnSpc>
            </a:pPr>
            <a:r>
              <a:rPr lang="en-US" b="true" sz="3600" spc="-36">
                <a:solidFill>
                  <a:srgbClr val="BF2086"/>
                </a:solidFill>
                <a:latin typeface="Open Sans 1 Bold"/>
                <a:ea typeface="Open Sans 1 Bold"/>
                <a:cs typeface="Open Sans 1 Bold"/>
                <a:sym typeface="Open Sans 1 Bold"/>
              </a:rPr>
              <a:t>II КВАРТАЛА 2025</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DAGt9GZX_1o</dc:identifier>
  <dcterms:modified xsi:type="dcterms:W3CDTF">2011-08-01T06:04:30Z</dcterms:modified>
  <cp:revision>1</cp:revision>
  <dc:title>II квартал публичный отчет</dc:title>
</cp:coreProperties>
</file>